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259" r:id="rId5"/>
    <p:sldId id="260" r:id="rId6"/>
    <p:sldId id="404" r:id="rId7"/>
    <p:sldId id="406" r:id="rId8"/>
    <p:sldId id="410" r:id="rId9"/>
    <p:sldId id="446" r:id="rId10"/>
    <p:sldId id="407" r:id="rId11"/>
    <p:sldId id="372" r:id="rId12"/>
    <p:sldId id="459" r:id="rId13"/>
    <p:sldId id="411" r:id="rId14"/>
    <p:sldId id="412" r:id="rId15"/>
    <p:sldId id="413" r:id="rId16"/>
    <p:sldId id="414" r:id="rId17"/>
    <p:sldId id="383" r:id="rId18"/>
    <p:sldId id="416" r:id="rId19"/>
    <p:sldId id="402" r:id="rId20"/>
    <p:sldId id="415" r:id="rId21"/>
    <p:sldId id="423" r:id="rId22"/>
    <p:sldId id="424" r:id="rId23"/>
    <p:sldId id="417" r:id="rId24"/>
    <p:sldId id="420" r:id="rId25"/>
    <p:sldId id="425" r:id="rId26"/>
    <p:sldId id="448" r:id="rId27"/>
    <p:sldId id="419" r:id="rId28"/>
    <p:sldId id="418" r:id="rId29"/>
    <p:sldId id="421" r:id="rId30"/>
    <p:sldId id="449" r:id="rId31"/>
    <p:sldId id="422" r:id="rId32"/>
    <p:sldId id="387" r:id="rId33"/>
    <p:sldId id="409" r:id="rId34"/>
    <p:sldId id="457" r:id="rId35"/>
    <p:sldId id="453" r:id="rId36"/>
    <p:sldId id="454" r:id="rId37"/>
    <p:sldId id="455" r:id="rId38"/>
    <p:sldId id="456" r:id="rId39"/>
    <p:sldId id="442" r:id="rId40"/>
    <p:sldId id="443" r:id="rId41"/>
    <p:sldId id="433" r:id="rId42"/>
    <p:sldId id="438" r:id="rId43"/>
    <p:sldId id="258" r:id="rId44"/>
    <p:sldId id="435" r:id="rId45"/>
    <p:sldId id="436" r:id="rId46"/>
    <p:sldId id="437" r:id="rId47"/>
    <p:sldId id="261" r:id="rId48"/>
    <p:sldId id="440" r:id="rId49"/>
    <p:sldId id="460" r:id="rId50"/>
  </p:sldIdLst>
  <p:sldSz cx="20104100" cy="1130935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IC3mZYsn/baMmTpJKDQIA==" hashData="qhLURY7JFiGsDpKGIDojlzHbiwJI6i/aJkxTblnuW8igjHAjQ0Reuaivza+MocDLR54vrFP0rCVRTUUxGGFgxg=="/>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132BF00-2087-2BF1-3BAF-93C867BDE2C9}" name="Su-Anne Lee" initials="SL" userId="3833f79629a71703" providerId="Windows Live"/>
  <p188:author id="{0D4D933C-DCF5-F800-6089-6B7719128815}" name="Kate Fulton" initials="KF" userId="S::kate.fulton_avivo.org.au#ext#@flinders.onmicrosoft.com::0f536e56-2690-45e9-b725-0e56d7c8925e" providerId="AD"/>
  <p188:author id="{4A720770-EEE8-031B-B745-6279AB8DA346}" name="Sally Robinson" initials="SR" userId="S::robi0463@flinders.edu.au::7ff5cb54-2d2f-4e80-b62a-427c80afe505" providerId="AD"/>
  <p188:author id="{11CF2A75-D924-856F-8E93-6EA13700B720}" name="Leanne Pearman" initials="LP" userId="S::LeanneP@inclusiongroup.org.au::f530a2d8-b743-4c98-83c3-48dcbc7dc7f7" providerId="AD"/>
  <p188:author id="{4E344BFF-EBB7-437E-5360-C7E34743CFC7}" name="Eleanor Watson" initials="EW" userId="S::wats0261@flinders.edu.au::b59e8b28-503a-4848-bd86-821d9e7a25d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18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25"/>
    <p:restoredTop sz="94710"/>
  </p:normalViewPr>
  <p:slideViewPr>
    <p:cSldViewPr snapToGrid="0">
      <p:cViewPr varScale="1">
        <p:scale>
          <a:sx n="66" d="100"/>
          <a:sy n="66" d="100"/>
        </p:scale>
        <p:origin x="400" y="19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8/10/relationships/authors" Target="author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1752" cy="340648"/>
          </a:xfrm>
          <a:prstGeom prst="rect">
            <a:avLst/>
          </a:prstGeom>
        </p:spPr>
        <p:txBody>
          <a:bodyPr vert="horz" lIns="47467" tIns="23733" rIns="47467" bIns="23733" rtlCol="0"/>
          <a:lstStyle>
            <a:lvl1pPr algn="l">
              <a:defRPr sz="600"/>
            </a:lvl1pPr>
          </a:lstStyle>
          <a:p>
            <a:endParaRPr lang="en-US"/>
          </a:p>
        </p:txBody>
      </p:sp>
      <p:sp>
        <p:nvSpPr>
          <p:cNvPr id="3" name="Date Placeholder 2"/>
          <p:cNvSpPr>
            <a:spLocks noGrp="1"/>
          </p:cNvSpPr>
          <p:nvPr>
            <p:ph type="dt" idx="1"/>
          </p:nvPr>
        </p:nvSpPr>
        <p:spPr>
          <a:xfrm>
            <a:off x="5622535" y="0"/>
            <a:ext cx="4301752" cy="340648"/>
          </a:xfrm>
          <a:prstGeom prst="rect">
            <a:avLst/>
          </a:prstGeom>
        </p:spPr>
        <p:txBody>
          <a:bodyPr vert="horz" lIns="47467" tIns="23733" rIns="47467" bIns="23733" rtlCol="0"/>
          <a:lstStyle>
            <a:lvl1pPr algn="r">
              <a:defRPr sz="600"/>
            </a:lvl1pPr>
          </a:lstStyle>
          <a:p>
            <a:fld id="{F6927157-0924-4E34-8112-8F22A00E7AEC}" type="datetimeFigureOut">
              <a:rPr lang="en-US" smtClean="0"/>
              <a:t>3/18/26</a:t>
            </a:fld>
            <a:endParaRPr lang="en-US"/>
          </a:p>
        </p:txBody>
      </p:sp>
      <p:sp>
        <p:nvSpPr>
          <p:cNvPr id="4" name="Slide Image Placeholder 3"/>
          <p:cNvSpPr>
            <a:spLocks noGrp="1" noRot="1" noChangeAspect="1"/>
          </p:cNvSpPr>
          <p:nvPr>
            <p:ph type="sldImg" idx="2"/>
          </p:nvPr>
        </p:nvSpPr>
        <p:spPr>
          <a:xfrm>
            <a:off x="2924175" y="849313"/>
            <a:ext cx="4078288" cy="2293937"/>
          </a:xfrm>
          <a:prstGeom prst="rect">
            <a:avLst/>
          </a:prstGeom>
          <a:noFill/>
          <a:ln w="12700">
            <a:solidFill>
              <a:prstClr val="black"/>
            </a:solidFill>
          </a:ln>
        </p:spPr>
        <p:txBody>
          <a:bodyPr vert="horz" lIns="47467" tIns="23733" rIns="47467" bIns="23733" rtlCol="0" anchor="ctr"/>
          <a:lstStyle/>
          <a:p>
            <a:endParaRPr lang="en-US"/>
          </a:p>
        </p:txBody>
      </p:sp>
      <p:sp>
        <p:nvSpPr>
          <p:cNvPr id="5" name="Notes Placeholder 4"/>
          <p:cNvSpPr>
            <a:spLocks noGrp="1"/>
          </p:cNvSpPr>
          <p:nvPr>
            <p:ph type="body" sz="quarter" idx="3"/>
          </p:nvPr>
        </p:nvSpPr>
        <p:spPr>
          <a:xfrm>
            <a:off x="992352" y="3270976"/>
            <a:ext cx="7941937" cy="2677467"/>
          </a:xfrm>
          <a:prstGeom prst="rect">
            <a:avLst/>
          </a:prstGeom>
        </p:spPr>
        <p:txBody>
          <a:bodyPr vert="horz" lIns="47467" tIns="23733" rIns="47467" bIns="2373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457029"/>
            <a:ext cx="4301752" cy="340647"/>
          </a:xfrm>
          <a:prstGeom prst="rect">
            <a:avLst/>
          </a:prstGeom>
        </p:spPr>
        <p:txBody>
          <a:bodyPr vert="horz" lIns="47467" tIns="23733" rIns="47467" bIns="23733" rtlCol="0" anchor="b"/>
          <a:lstStyle>
            <a:lvl1pPr algn="l">
              <a:defRPr sz="600"/>
            </a:lvl1pPr>
          </a:lstStyle>
          <a:p>
            <a:endParaRPr lang="en-US"/>
          </a:p>
        </p:txBody>
      </p:sp>
      <p:sp>
        <p:nvSpPr>
          <p:cNvPr id="7" name="Slide Number Placeholder 6"/>
          <p:cNvSpPr>
            <a:spLocks noGrp="1"/>
          </p:cNvSpPr>
          <p:nvPr>
            <p:ph type="sldNum" sz="quarter" idx="5"/>
          </p:nvPr>
        </p:nvSpPr>
        <p:spPr>
          <a:xfrm>
            <a:off x="5622535" y="6457029"/>
            <a:ext cx="4301752" cy="340647"/>
          </a:xfrm>
          <a:prstGeom prst="rect">
            <a:avLst/>
          </a:prstGeom>
        </p:spPr>
        <p:txBody>
          <a:bodyPr vert="horz" lIns="47467" tIns="23733" rIns="47467" bIns="23733" rtlCol="0" anchor="b"/>
          <a:lstStyle>
            <a:lvl1pPr algn="r">
              <a:defRPr sz="600"/>
            </a:lvl1pPr>
          </a:lstStyle>
          <a:p>
            <a:fld id="{A591CCDA-F433-4ACC-87E5-BEF16D90CE28}" type="slidenum">
              <a:rPr lang="en-US" smtClean="0"/>
              <a:t>‹#›</a:t>
            </a:fld>
            <a:endParaRPr lang="en-US"/>
          </a:p>
        </p:txBody>
      </p:sp>
    </p:spTree>
    <p:extLst>
      <p:ext uri="{BB962C8B-B14F-4D97-AF65-F5344CB8AC3E}">
        <p14:creationId xmlns:p14="http://schemas.microsoft.com/office/powerpoint/2010/main" val="492465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ADD LINK TO WEBSITE WHERE TRAINING IS LOCATED ON FRONT PAGE NOTES </a:t>
            </a:r>
          </a:p>
        </p:txBody>
      </p:sp>
      <p:sp>
        <p:nvSpPr>
          <p:cNvPr id="4" name="Slide Number Placeholder 3"/>
          <p:cNvSpPr>
            <a:spLocks noGrp="1"/>
          </p:cNvSpPr>
          <p:nvPr>
            <p:ph type="sldNum" sz="quarter" idx="5"/>
          </p:nvPr>
        </p:nvSpPr>
        <p:spPr/>
        <p:txBody>
          <a:bodyPr/>
          <a:lstStyle/>
          <a:p>
            <a:fld id="{A591CCDA-F433-4ACC-87E5-BEF16D90CE28}" type="slidenum">
              <a:rPr lang="en-US" smtClean="0"/>
              <a:t>1</a:t>
            </a:fld>
            <a:endParaRPr lang="en-US"/>
          </a:p>
        </p:txBody>
      </p:sp>
    </p:spTree>
    <p:extLst>
      <p:ext uri="{BB962C8B-B14F-4D97-AF65-F5344CB8AC3E}">
        <p14:creationId xmlns:p14="http://schemas.microsoft.com/office/powerpoint/2010/main" val="2264401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pPr marL="0" lvl="1">
              <a:lnSpc>
                <a:spcPct val="150000"/>
              </a:lnSpc>
            </a:pPr>
            <a:r>
              <a:rPr lang="en-GB">
                <a:latin typeface="Montserrat Light"/>
              </a:rPr>
              <a:t> I would like to acknowledge the traditional owners of the land on which we meet to day and pay my respects to their Elders – past, present and emerging. I acknowledge that sovereignty has never been ceded – it always was and always will be, Aboriginal land.</a:t>
            </a:r>
            <a:endParaRPr lang="en-US"/>
          </a:p>
          <a:p>
            <a:pPr marL="0" lvl="1">
              <a:lnSpc>
                <a:spcPct val="150000"/>
              </a:lnSpc>
            </a:pPr>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2</a:t>
            </a:fld>
            <a:endParaRPr lang="en-US"/>
          </a:p>
        </p:txBody>
      </p:sp>
    </p:spTree>
    <p:extLst>
      <p:ext uri="{BB962C8B-B14F-4D97-AF65-F5344CB8AC3E}">
        <p14:creationId xmlns:p14="http://schemas.microsoft.com/office/powerpoint/2010/main" val="78390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3</a:t>
            </a:fld>
            <a:endParaRPr lang="en-US"/>
          </a:p>
        </p:txBody>
      </p:sp>
    </p:spTree>
    <p:extLst>
      <p:ext uri="{BB962C8B-B14F-4D97-AF65-F5344CB8AC3E}">
        <p14:creationId xmlns:p14="http://schemas.microsoft.com/office/powerpoint/2010/main" val="2723201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r>
              <a:rPr lang="en-US"/>
              <a:t>Need talking points here </a:t>
            </a:r>
          </a:p>
        </p:txBody>
      </p:sp>
      <p:sp>
        <p:nvSpPr>
          <p:cNvPr id="4" name="Slide Number Placeholder 3"/>
          <p:cNvSpPr>
            <a:spLocks noGrp="1"/>
          </p:cNvSpPr>
          <p:nvPr>
            <p:ph type="sldNum" sz="quarter" idx="5"/>
          </p:nvPr>
        </p:nvSpPr>
        <p:spPr/>
        <p:txBody>
          <a:bodyPr/>
          <a:lstStyle/>
          <a:p>
            <a:fld id="{A591CCDA-F433-4ACC-87E5-BEF16D90CE28}" type="slidenum">
              <a:rPr lang="en-US" smtClean="0"/>
              <a:t>4</a:t>
            </a:fld>
            <a:endParaRPr lang="en-US"/>
          </a:p>
        </p:txBody>
      </p:sp>
    </p:spTree>
    <p:extLst>
      <p:ext uri="{BB962C8B-B14F-4D97-AF65-F5344CB8AC3E}">
        <p14:creationId xmlns:p14="http://schemas.microsoft.com/office/powerpoint/2010/main" val="12704799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US"/>
          </a:p>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7</a:t>
            </a:fld>
            <a:endParaRPr lang="en-US"/>
          </a:p>
        </p:txBody>
      </p:sp>
    </p:spTree>
    <p:extLst>
      <p:ext uri="{BB962C8B-B14F-4D97-AF65-F5344CB8AC3E}">
        <p14:creationId xmlns:p14="http://schemas.microsoft.com/office/powerpoint/2010/main" val="2170444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8</a:t>
            </a:fld>
            <a:endParaRPr lang="en-US"/>
          </a:p>
        </p:txBody>
      </p:sp>
    </p:spTree>
    <p:extLst>
      <p:ext uri="{BB962C8B-B14F-4D97-AF65-F5344CB8AC3E}">
        <p14:creationId xmlns:p14="http://schemas.microsoft.com/office/powerpoint/2010/main" val="2274177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ED68D-8BB4-FA2A-96B9-135543822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B6EB84-C089-1136-6857-548D82B1140F}"/>
              </a:ext>
            </a:extLst>
          </p:cNvPr>
          <p:cNvSpPr>
            <a:spLocks noGrp="1" noRot="1" noChangeAspect="1"/>
          </p:cNvSpPr>
          <p:nvPr>
            <p:ph type="sldImg"/>
          </p:nvPr>
        </p:nvSpPr>
        <p:spPr/>
        <p:txBody>
          <a:bodyPr/>
          <a:lstStyle/>
          <a:p>
            <a:endParaRPr lang="en-AU"/>
          </a:p>
        </p:txBody>
      </p:sp>
      <p:sp>
        <p:nvSpPr>
          <p:cNvPr id="3" name="Notes Placeholder 2">
            <a:extLst>
              <a:ext uri="{FF2B5EF4-FFF2-40B4-BE49-F238E27FC236}">
                <a16:creationId xmlns:a16="http://schemas.microsoft.com/office/drawing/2014/main" id="{73D3C987-08E6-795B-7AD0-1233B2DD669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E04110B-40FC-6319-0F07-69D7A06DF576}"/>
              </a:ext>
            </a:extLst>
          </p:cNvPr>
          <p:cNvSpPr>
            <a:spLocks noGrp="1"/>
          </p:cNvSpPr>
          <p:nvPr>
            <p:ph type="sldNum" sz="quarter" idx="5"/>
          </p:nvPr>
        </p:nvSpPr>
        <p:spPr/>
        <p:txBody>
          <a:bodyPr/>
          <a:lstStyle/>
          <a:p>
            <a:fld id="{A591CCDA-F433-4ACC-87E5-BEF16D90CE28}" type="slidenum">
              <a:rPr lang="en-US" smtClean="0"/>
              <a:t>9</a:t>
            </a:fld>
            <a:endParaRPr lang="en-US"/>
          </a:p>
        </p:txBody>
      </p:sp>
    </p:spTree>
    <p:extLst>
      <p:ext uri="{BB962C8B-B14F-4D97-AF65-F5344CB8AC3E}">
        <p14:creationId xmlns:p14="http://schemas.microsoft.com/office/powerpoint/2010/main" val="750768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11</a:t>
            </a:fld>
            <a:endParaRPr lang="en-US"/>
          </a:p>
        </p:txBody>
      </p:sp>
    </p:spTree>
    <p:extLst>
      <p:ext uri="{BB962C8B-B14F-4D97-AF65-F5344CB8AC3E}">
        <p14:creationId xmlns:p14="http://schemas.microsoft.com/office/powerpoint/2010/main" val="332499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A591CCDA-F433-4ACC-87E5-BEF16D90CE28}" type="slidenum">
              <a:rPr lang="en-US" smtClean="0"/>
              <a:t>13</a:t>
            </a:fld>
            <a:endParaRPr lang="en-US"/>
          </a:p>
        </p:txBody>
      </p:sp>
    </p:spTree>
    <p:extLst>
      <p:ext uri="{BB962C8B-B14F-4D97-AF65-F5344CB8AC3E}">
        <p14:creationId xmlns:p14="http://schemas.microsoft.com/office/powerpoint/2010/main" val="3313222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33D33-BCA9-C10A-AAE3-120E2E7325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4FA56A-AFF8-359B-813E-92333D1B295F}"/>
              </a:ext>
            </a:extLst>
          </p:cNvPr>
          <p:cNvSpPr>
            <a:spLocks noGrp="1" noRot="1" noChangeAspect="1"/>
          </p:cNvSpPr>
          <p:nvPr>
            <p:ph type="sldImg"/>
          </p:nvPr>
        </p:nvSpPr>
        <p:spPr/>
        <p:txBody>
          <a:bodyPr/>
          <a:lstStyle/>
          <a:p>
            <a:endParaRPr lang="en-AU"/>
          </a:p>
        </p:txBody>
      </p:sp>
      <p:sp>
        <p:nvSpPr>
          <p:cNvPr id="3" name="Notes Placeholder 2">
            <a:extLst>
              <a:ext uri="{FF2B5EF4-FFF2-40B4-BE49-F238E27FC236}">
                <a16:creationId xmlns:a16="http://schemas.microsoft.com/office/drawing/2014/main" id="{034E2DFC-C260-DAAA-5FBF-4747EB97FD29}"/>
              </a:ext>
            </a:extLst>
          </p:cNvPr>
          <p:cNvSpPr>
            <a:spLocks noGrp="1"/>
          </p:cNvSpPr>
          <p:nvPr>
            <p:ph type="body" idx="1"/>
          </p:nvPr>
        </p:nvSpPr>
        <p:spPr/>
        <p:txBody>
          <a:bodyPr/>
          <a:lstStyle/>
          <a:p>
            <a:pPr defTabSz="474665">
              <a:defRPr/>
            </a:pPr>
            <a:r>
              <a:rPr lang="en-US" sz="600"/>
              <a:t>Notice when a place does not have a good vibe. </a:t>
            </a:r>
          </a:p>
          <a:p>
            <a:endParaRPr lang="en-US"/>
          </a:p>
        </p:txBody>
      </p:sp>
      <p:sp>
        <p:nvSpPr>
          <p:cNvPr id="4" name="Slide Number Placeholder 3">
            <a:extLst>
              <a:ext uri="{FF2B5EF4-FFF2-40B4-BE49-F238E27FC236}">
                <a16:creationId xmlns:a16="http://schemas.microsoft.com/office/drawing/2014/main" id="{FA10F985-01ED-AC56-C46B-442BD6423A41}"/>
              </a:ext>
            </a:extLst>
          </p:cNvPr>
          <p:cNvSpPr>
            <a:spLocks noGrp="1"/>
          </p:cNvSpPr>
          <p:nvPr>
            <p:ph type="sldNum" sz="quarter" idx="5"/>
          </p:nvPr>
        </p:nvSpPr>
        <p:spPr/>
        <p:txBody>
          <a:bodyPr/>
          <a:lstStyle/>
          <a:p>
            <a:fld id="{A591CCDA-F433-4ACC-87E5-BEF16D90CE28}" type="slidenum">
              <a:rPr lang="en-US" smtClean="0"/>
              <a:t>14</a:t>
            </a:fld>
            <a:endParaRPr lang="en-US"/>
          </a:p>
        </p:txBody>
      </p:sp>
    </p:spTree>
    <p:extLst>
      <p:ext uri="{BB962C8B-B14F-4D97-AF65-F5344CB8AC3E}">
        <p14:creationId xmlns:p14="http://schemas.microsoft.com/office/powerpoint/2010/main" val="3424972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pPr rtl="0" fontAlgn="base"/>
            <a:r>
              <a:rPr lang="en-US" sz="800" u="sng"/>
              <a:t>When we think everyday harm has happened, sometimes we are not sure. There are lots of ways to check in with each other about it. </a:t>
            </a:r>
            <a:r>
              <a:rPr lang="en-US" sz="800"/>
              <a:t>We can ask if harm has happened. We can name and describe the harm. We can communicate about harm we experienced. We can describe what caused the harm. </a:t>
            </a:r>
          </a:p>
          <a:p>
            <a:pPr rtl="0" fontAlgn="base"/>
            <a:r>
              <a:rPr lang="en-US" sz="800"/>
              <a:t>We can make time to give feedback about the support we receive. We can ask for feedback about the support we give. We can make time for safe and easy ways to share experiences of harm.   </a:t>
            </a:r>
          </a:p>
          <a:p>
            <a:pPr rtl="0" fontAlgn="base"/>
            <a:r>
              <a:rPr lang="en-US" sz="800"/>
              <a:t> </a:t>
            </a:r>
          </a:p>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15</a:t>
            </a:fld>
            <a:endParaRPr lang="en-US"/>
          </a:p>
        </p:txBody>
      </p:sp>
    </p:spTree>
    <p:extLst>
      <p:ext uri="{BB962C8B-B14F-4D97-AF65-F5344CB8AC3E}">
        <p14:creationId xmlns:p14="http://schemas.microsoft.com/office/powerpoint/2010/main" val="15840711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16</a:t>
            </a:fld>
            <a:endParaRPr lang="en-US"/>
          </a:p>
        </p:txBody>
      </p:sp>
    </p:spTree>
    <p:extLst>
      <p:ext uri="{BB962C8B-B14F-4D97-AF65-F5344CB8AC3E}">
        <p14:creationId xmlns:p14="http://schemas.microsoft.com/office/powerpoint/2010/main" val="1937077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282D1-BA12-50BE-C43B-11E4BD13F0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676448-9F08-1FDA-B6DA-D1E26DC814D5}"/>
              </a:ext>
            </a:extLst>
          </p:cNvPr>
          <p:cNvSpPr>
            <a:spLocks noGrp="1" noRot="1" noChangeAspect="1"/>
          </p:cNvSpPr>
          <p:nvPr>
            <p:ph type="sldImg"/>
          </p:nvPr>
        </p:nvSpPr>
        <p:spPr/>
        <p:txBody>
          <a:bodyPr/>
          <a:lstStyle/>
          <a:p>
            <a:endParaRPr lang="en-AU"/>
          </a:p>
        </p:txBody>
      </p:sp>
      <p:sp>
        <p:nvSpPr>
          <p:cNvPr id="3" name="Notes Placeholder 2">
            <a:extLst>
              <a:ext uri="{FF2B5EF4-FFF2-40B4-BE49-F238E27FC236}">
                <a16:creationId xmlns:a16="http://schemas.microsoft.com/office/drawing/2014/main" id="{A4727499-9323-968B-12E7-A74C9B9D9C53}"/>
              </a:ext>
            </a:extLst>
          </p:cNvPr>
          <p:cNvSpPr>
            <a:spLocks noGrp="1"/>
          </p:cNvSpPr>
          <p:nvPr>
            <p:ph type="body" idx="1"/>
          </p:nvPr>
        </p:nvSpPr>
        <p:spPr/>
        <p:txBody>
          <a:bodyPr/>
          <a:lstStyle/>
          <a:p>
            <a:pPr defTabSz="474665"/>
            <a:r>
              <a:rPr lang="en-US" sz="800">
                <a:latin typeface="Arial" panose="020B0604020202020204" pitchFamily="34" charset="0"/>
                <a:cs typeface="Arial" panose="020B0604020202020204" pitchFamily="34" charset="0"/>
              </a:rPr>
              <a:t>Sometimes we can repair harm together, and sometimes we need help from other people.  </a:t>
            </a:r>
          </a:p>
          <a:p>
            <a:pPr defTabSz="474665"/>
            <a:r>
              <a:rPr lang="en-US" sz="800">
                <a:latin typeface="Arial" panose="020B0604020202020204" pitchFamily="34" charset="0"/>
                <a:cs typeface="Arial" panose="020B0604020202020204" pitchFamily="34" charset="0"/>
              </a:rPr>
              <a:t>If we need help to repair harm, we can ask for help from our supporters we trust. They might be a support service, professional, friends or family. They can have processes to help us repair harm. </a:t>
            </a:r>
          </a:p>
          <a:p>
            <a:pPr defTabSz="474665"/>
            <a:endParaRPr lang="en-US" sz="800">
              <a:latin typeface="Arial" panose="020B0604020202020204" pitchFamily="34" charset="0"/>
              <a:cs typeface="Arial" panose="020B0604020202020204" pitchFamily="34" charset="0"/>
            </a:endParaRPr>
          </a:p>
          <a:p>
            <a:endParaRPr lang="en-US"/>
          </a:p>
        </p:txBody>
      </p:sp>
      <p:sp>
        <p:nvSpPr>
          <p:cNvPr id="4" name="Slide Number Placeholder 3">
            <a:extLst>
              <a:ext uri="{FF2B5EF4-FFF2-40B4-BE49-F238E27FC236}">
                <a16:creationId xmlns:a16="http://schemas.microsoft.com/office/drawing/2014/main" id="{3060DE67-726A-F2B0-3DB8-F43AB29707E7}"/>
              </a:ext>
            </a:extLst>
          </p:cNvPr>
          <p:cNvSpPr>
            <a:spLocks noGrp="1"/>
          </p:cNvSpPr>
          <p:nvPr>
            <p:ph type="sldNum" sz="quarter" idx="5"/>
          </p:nvPr>
        </p:nvSpPr>
        <p:spPr/>
        <p:txBody>
          <a:bodyPr/>
          <a:lstStyle/>
          <a:p>
            <a:fld id="{A591CCDA-F433-4ACC-87E5-BEF16D90CE28}" type="slidenum">
              <a:rPr lang="en-US" smtClean="0"/>
              <a:t>19</a:t>
            </a:fld>
            <a:endParaRPr lang="en-US"/>
          </a:p>
        </p:txBody>
      </p:sp>
    </p:spTree>
    <p:extLst>
      <p:ext uri="{BB962C8B-B14F-4D97-AF65-F5344CB8AC3E}">
        <p14:creationId xmlns:p14="http://schemas.microsoft.com/office/powerpoint/2010/main" val="24929419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pPr defTabSz="474665"/>
            <a:r>
              <a:rPr lang="en-US" sz="800">
                <a:latin typeface="Arial" panose="020B0604020202020204" pitchFamily="34" charset="0"/>
                <a:cs typeface="Arial" panose="020B0604020202020204" pitchFamily="34" charset="0"/>
              </a:rPr>
              <a:t>Sometimes we can repair harm together, and sometimes we need help from other people.  </a:t>
            </a:r>
          </a:p>
          <a:p>
            <a:pPr defTabSz="474665"/>
            <a:r>
              <a:rPr lang="en-US" sz="800">
                <a:latin typeface="Arial" panose="020B0604020202020204" pitchFamily="34" charset="0"/>
                <a:cs typeface="Arial" panose="020B0604020202020204" pitchFamily="34" charset="0"/>
              </a:rPr>
              <a:t>If we need help to repair harm, we can ask for help from our supporters we trust. They might be a support service, professional, friends or family. They can have processes to help us repair harm. </a:t>
            </a:r>
          </a:p>
          <a:p>
            <a:pPr defTabSz="474665"/>
            <a:endParaRPr lang="en-US" sz="800">
              <a:latin typeface="Arial" panose="020B0604020202020204" pitchFamily="34" charset="0"/>
              <a:cs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20</a:t>
            </a:fld>
            <a:endParaRPr lang="en-US"/>
          </a:p>
        </p:txBody>
      </p:sp>
    </p:spTree>
    <p:extLst>
      <p:ext uri="{BB962C8B-B14F-4D97-AF65-F5344CB8AC3E}">
        <p14:creationId xmlns:p14="http://schemas.microsoft.com/office/powerpoint/2010/main" val="19383644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a:latin typeface="Arial" panose="020B0604020202020204" pitchFamily="34" charset="0"/>
                <a:cs typeface="Arial" panose="020B0604020202020204" pitchFamily="34" charset="0"/>
              </a:rPr>
              <a:t>Share feedback about the support we receive. Ask for feedback about the support we give</a:t>
            </a:r>
          </a:p>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21</a:t>
            </a:fld>
            <a:endParaRPr lang="en-US"/>
          </a:p>
        </p:txBody>
      </p:sp>
    </p:spTree>
    <p:extLst>
      <p:ext uri="{BB962C8B-B14F-4D97-AF65-F5344CB8AC3E}">
        <p14:creationId xmlns:p14="http://schemas.microsoft.com/office/powerpoint/2010/main" val="9587636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50154-1DA1-13EB-B9F9-A0B55C3E36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8352C5-32DF-5EAC-B723-437B69ECEA38}"/>
              </a:ext>
            </a:extLst>
          </p:cNvPr>
          <p:cNvSpPr>
            <a:spLocks noGrp="1" noRot="1" noChangeAspect="1"/>
          </p:cNvSpPr>
          <p:nvPr>
            <p:ph type="sldImg"/>
          </p:nvPr>
        </p:nvSpPr>
        <p:spPr/>
        <p:txBody>
          <a:bodyPr/>
          <a:lstStyle/>
          <a:p>
            <a:endParaRPr lang="en-AU"/>
          </a:p>
        </p:txBody>
      </p:sp>
      <p:sp>
        <p:nvSpPr>
          <p:cNvPr id="3" name="Notes Placeholder 2">
            <a:extLst>
              <a:ext uri="{FF2B5EF4-FFF2-40B4-BE49-F238E27FC236}">
                <a16:creationId xmlns:a16="http://schemas.microsoft.com/office/drawing/2014/main" id="{7315DDA8-CDDD-E649-7FC2-33254BD8A90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a:latin typeface="Arial" panose="020B0604020202020204" pitchFamily="34" charset="0"/>
                <a:cs typeface="Arial" panose="020B0604020202020204" pitchFamily="34" charset="0"/>
              </a:rPr>
              <a:t>Share feedback about the support we receive. Ask for feedback about the support we give</a:t>
            </a:r>
          </a:p>
          <a:p>
            <a:endParaRPr lang="en-US"/>
          </a:p>
        </p:txBody>
      </p:sp>
      <p:sp>
        <p:nvSpPr>
          <p:cNvPr id="4" name="Slide Number Placeholder 3">
            <a:extLst>
              <a:ext uri="{FF2B5EF4-FFF2-40B4-BE49-F238E27FC236}">
                <a16:creationId xmlns:a16="http://schemas.microsoft.com/office/drawing/2014/main" id="{7F186850-461C-ED24-A46A-4EE6C25BDC93}"/>
              </a:ext>
            </a:extLst>
          </p:cNvPr>
          <p:cNvSpPr>
            <a:spLocks noGrp="1"/>
          </p:cNvSpPr>
          <p:nvPr>
            <p:ph type="sldNum" sz="quarter" idx="5"/>
          </p:nvPr>
        </p:nvSpPr>
        <p:spPr/>
        <p:txBody>
          <a:bodyPr/>
          <a:lstStyle/>
          <a:p>
            <a:fld id="{A591CCDA-F433-4ACC-87E5-BEF16D90CE28}" type="slidenum">
              <a:rPr lang="en-US" smtClean="0"/>
              <a:t>22</a:t>
            </a:fld>
            <a:endParaRPr lang="en-US"/>
          </a:p>
        </p:txBody>
      </p:sp>
    </p:spTree>
    <p:extLst>
      <p:ext uri="{BB962C8B-B14F-4D97-AF65-F5344CB8AC3E}">
        <p14:creationId xmlns:p14="http://schemas.microsoft.com/office/powerpoint/2010/main" val="3190407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A591CCDA-F433-4ACC-87E5-BEF16D90CE28}" type="slidenum">
              <a:rPr lang="en-US" smtClean="0"/>
              <a:t>23</a:t>
            </a:fld>
            <a:endParaRPr lang="en-US"/>
          </a:p>
        </p:txBody>
      </p:sp>
    </p:spTree>
    <p:extLst>
      <p:ext uri="{BB962C8B-B14F-4D97-AF65-F5344CB8AC3E}">
        <p14:creationId xmlns:p14="http://schemas.microsoft.com/office/powerpoint/2010/main" val="31310066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a:latin typeface="Arial" panose="020B0604020202020204" pitchFamily="34" charset="0"/>
                <a:cs typeface="Arial" panose="020B0604020202020204" pitchFamily="34" charset="0"/>
              </a:rPr>
              <a:t>Share feedback about the support we receive. Ask for feedback about the support we give</a:t>
            </a:r>
          </a:p>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24</a:t>
            </a:fld>
            <a:endParaRPr lang="en-US"/>
          </a:p>
        </p:txBody>
      </p:sp>
    </p:spTree>
    <p:extLst>
      <p:ext uri="{BB962C8B-B14F-4D97-AF65-F5344CB8AC3E}">
        <p14:creationId xmlns:p14="http://schemas.microsoft.com/office/powerpoint/2010/main" val="15924248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A591CCDA-F433-4ACC-87E5-BEF16D90CE28}" type="slidenum">
              <a:rPr lang="en-US" smtClean="0"/>
              <a:t>27</a:t>
            </a:fld>
            <a:endParaRPr lang="en-US"/>
          </a:p>
        </p:txBody>
      </p:sp>
    </p:spTree>
    <p:extLst>
      <p:ext uri="{BB962C8B-B14F-4D97-AF65-F5344CB8AC3E}">
        <p14:creationId xmlns:p14="http://schemas.microsoft.com/office/powerpoint/2010/main" val="41447051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A591CCDA-F433-4ACC-87E5-BEF16D90CE28}" type="slidenum">
              <a:rPr lang="en-US" smtClean="0"/>
              <a:t>28</a:t>
            </a:fld>
            <a:endParaRPr lang="en-US"/>
          </a:p>
        </p:txBody>
      </p:sp>
    </p:spTree>
    <p:extLst>
      <p:ext uri="{BB962C8B-B14F-4D97-AF65-F5344CB8AC3E}">
        <p14:creationId xmlns:p14="http://schemas.microsoft.com/office/powerpoint/2010/main" val="31301124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2E0D1-4CAD-62B7-9A55-4977C93FBE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36BD8B-A7E1-F5F5-3A38-C334172E5338}"/>
              </a:ext>
            </a:extLst>
          </p:cNvPr>
          <p:cNvSpPr>
            <a:spLocks noGrp="1" noRot="1" noChangeAspect="1"/>
          </p:cNvSpPr>
          <p:nvPr>
            <p:ph type="sldImg"/>
          </p:nvPr>
        </p:nvSpPr>
        <p:spPr/>
        <p:txBody>
          <a:bodyPr/>
          <a:lstStyle/>
          <a:p>
            <a:endParaRPr lang="en-AU"/>
          </a:p>
        </p:txBody>
      </p:sp>
      <p:sp>
        <p:nvSpPr>
          <p:cNvPr id="3" name="Notes Placeholder 2">
            <a:extLst>
              <a:ext uri="{FF2B5EF4-FFF2-40B4-BE49-F238E27FC236}">
                <a16:creationId xmlns:a16="http://schemas.microsoft.com/office/drawing/2014/main" id="{72518FA6-1638-EB3A-26AB-413729D85157}"/>
              </a:ext>
            </a:extLst>
          </p:cNvPr>
          <p:cNvSpPr>
            <a:spLocks noGrp="1"/>
          </p:cNvSpPr>
          <p:nvPr>
            <p:ph type="body" idx="1"/>
          </p:nvPr>
        </p:nvSpPr>
        <p:spPr/>
        <p:txBody>
          <a:bodyPr/>
          <a:lstStyle/>
          <a:p>
            <a:pPr marL="0" lvl="1">
              <a:lnSpc>
                <a:spcPct val="150000"/>
              </a:lnSpc>
            </a:pPr>
            <a:endParaRPr lang="en-US"/>
          </a:p>
        </p:txBody>
      </p:sp>
      <p:sp>
        <p:nvSpPr>
          <p:cNvPr id="4" name="Slide Number Placeholder 3">
            <a:extLst>
              <a:ext uri="{FF2B5EF4-FFF2-40B4-BE49-F238E27FC236}">
                <a16:creationId xmlns:a16="http://schemas.microsoft.com/office/drawing/2014/main" id="{A3B7F1D4-D955-D252-FE2B-0F1459B31EA1}"/>
              </a:ext>
            </a:extLst>
          </p:cNvPr>
          <p:cNvSpPr>
            <a:spLocks noGrp="1"/>
          </p:cNvSpPr>
          <p:nvPr>
            <p:ph type="sldNum" sz="quarter" idx="5"/>
          </p:nvPr>
        </p:nvSpPr>
        <p:spPr/>
        <p:txBody>
          <a:bodyPr/>
          <a:lstStyle/>
          <a:p>
            <a:fld id="{A591CCDA-F433-4ACC-87E5-BEF16D90CE28}" type="slidenum">
              <a:rPr lang="en-US" smtClean="0"/>
              <a:t>29</a:t>
            </a:fld>
            <a:endParaRPr lang="en-US"/>
          </a:p>
        </p:txBody>
      </p:sp>
    </p:spTree>
    <p:extLst>
      <p:ext uri="{BB962C8B-B14F-4D97-AF65-F5344CB8AC3E}">
        <p14:creationId xmlns:p14="http://schemas.microsoft.com/office/powerpoint/2010/main" val="2913483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A591CCDA-F433-4ACC-87E5-BEF16D90CE28}" type="slidenum">
              <a:rPr lang="en-US" smtClean="0"/>
              <a:t>30</a:t>
            </a:fld>
            <a:endParaRPr lang="en-US"/>
          </a:p>
        </p:txBody>
      </p:sp>
    </p:spTree>
    <p:extLst>
      <p:ext uri="{BB962C8B-B14F-4D97-AF65-F5344CB8AC3E}">
        <p14:creationId xmlns:p14="http://schemas.microsoft.com/office/powerpoint/2010/main" val="20070867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677E9-5B44-AC19-E793-24657EA964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072E70-DF22-7BCE-15C5-889F2FD56935}"/>
              </a:ext>
            </a:extLst>
          </p:cNvPr>
          <p:cNvSpPr>
            <a:spLocks noGrp="1" noRot="1" noChangeAspect="1"/>
          </p:cNvSpPr>
          <p:nvPr>
            <p:ph type="sldImg"/>
          </p:nvPr>
        </p:nvSpPr>
        <p:spPr/>
        <p:txBody>
          <a:bodyPr/>
          <a:lstStyle/>
          <a:p>
            <a:endParaRPr lang="en-AU"/>
          </a:p>
        </p:txBody>
      </p:sp>
      <p:sp>
        <p:nvSpPr>
          <p:cNvPr id="3" name="Notes Placeholder 2">
            <a:extLst>
              <a:ext uri="{FF2B5EF4-FFF2-40B4-BE49-F238E27FC236}">
                <a16:creationId xmlns:a16="http://schemas.microsoft.com/office/drawing/2014/main" id="{22FC8C2E-91DE-B513-98E7-BAAD057232DE}"/>
              </a:ext>
            </a:extLst>
          </p:cNvPr>
          <p:cNvSpPr>
            <a:spLocks noGrp="1"/>
          </p:cNvSpPr>
          <p:nvPr>
            <p:ph type="body" idx="1"/>
          </p:nvPr>
        </p:nvSpPr>
        <p:spPr/>
        <p:txBody>
          <a:bodyPr/>
          <a:lstStyle/>
          <a:p>
            <a:pPr marL="0" lvl="1">
              <a:lnSpc>
                <a:spcPct val="150000"/>
              </a:lnSpc>
            </a:pPr>
            <a:endParaRPr lang="en-US"/>
          </a:p>
        </p:txBody>
      </p:sp>
      <p:sp>
        <p:nvSpPr>
          <p:cNvPr id="4" name="Slide Number Placeholder 3">
            <a:extLst>
              <a:ext uri="{FF2B5EF4-FFF2-40B4-BE49-F238E27FC236}">
                <a16:creationId xmlns:a16="http://schemas.microsoft.com/office/drawing/2014/main" id="{0C330EEA-3C2C-1A7E-83EC-B4F76E082193}"/>
              </a:ext>
            </a:extLst>
          </p:cNvPr>
          <p:cNvSpPr>
            <a:spLocks noGrp="1"/>
          </p:cNvSpPr>
          <p:nvPr>
            <p:ph type="sldNum" sz="quarter" idx="5"/>
          </p:nvPr>
        </p:nvSpPr>
        <p:spPr/>
        <p:txBody>
          <a:bodyPr/>
          <a:lstStyle/>
          <a:p>
            <a:fld id="{A591CCDA-F433-4ACC-87E5-BEF16D90CE28}" type="slidenum">
              <a:rPr lang="en-US" smtClean="0"/>
              <a:t>37</a:t>
            </a:fld>
            <a:endParaRPr lang="en-US"/>
          </a:p>
        </p:txBody>
      </p:sp>
    </p:spTree>
    <p:extLst>
      <p:ext uri="{BB962C8B-B14F-4D97-AF65-F5344CB8AC3E}">
        <p14:creationId xmlns:p14="http://schemas.microsoft.com/office/powerpoint/2010/main" val="24635215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943672D-4A7E-CE4E-9C06-28714594E668}" type="slidenum">
              <a:rPr lang="en-US" smtClean="0"/>
              <a:t>38</a:t>
            </a:fld>
            <a:endParaRPr lang="en-US"/>
          </a:p>
        </p:txBody>
      </p:sp>
    </p:spTree>
    <p:extLst>
      <p:ext uri="{BB962C8B-B14F-4D97-AF65-F5344CB8AC3E}">
        <p14:creationId xmlns:p14="http://schemas.microsoft.com/office/powerpoint/2010/main" val="16745909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591CCDA-F433-4ACC-87E5-BEF16D90CE28}" type="slidenum">
              <a:rPr lang="en-US" smtClean="0"/>
              <a:t>40</a:t>
            </a:fld>
            <a:endParaRPr lang="en-US"/>
          </a:p>
        </p:txBody>
      </p:sp>
    </p:spTree>
    <p:extLst>
      <p:ext uri="{BB962C8B-B14F-4D97-AF65-F5344CB8AC3E}">
        <p14:creationId xmlns:p14="http://schemas.microsoft.com/office/powerpoint/2010/main" val="37980779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A591CCDA-F433-4ACC-87E5-BEF16D90CE28}" type="slidenum">
              <a:rPr lang="en-US" smtClean="0"/>
              <a:t>45</a:t>
            </a:fld>
            <a:endParaRPr lang="en-US"/>
          </a:p>
        </p:txBody>
      </p:sp>
    </p:spTree>
    <p:extLst>
      <p:ext uri="{BB962C8B-B14F-4D97-AF65-F5344CB8AC3E}">
        <p14:creationId xmlns:p14="http://schemas.microsoft.com/office/powerpoint/2010/main" val="24533962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08B9C-D13E-1E98-2702-B8E68D92F2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90257B-79B7-ADDE-D4F2-C3F0708C6A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82142B-8862-DD89-8E26-CF82C40887A4}"/>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900F6AC7-E9AA-5185-6EEF-100BBD3A657C}"/>
              </a:ext>
            </a:extLst>
          </p:cNvPr>
          <p:cNvSpPr>
            <a:spLocks noGrp="1"/>
          </p:cNvSpPr>
          <p:nvPr>
            <p:ph type="sldNum" sz="quarter" idx="5"/>
          </p:nvPr>
        </p:nvSpPr>
        <p:spPr/>
        <p:txBody>
          <a:bodyPr/>
          <a:lstStyle/>
          <a:p>
            <a:fld id="{A591CCDA-F433-4ACC-87E5-BEF16D90CE28}" type="slidenum">
              <a:rPr lang="en-US" smtClean="0"/>
              <a:t>46</a:t>
            </a:fld>
            <a:endParaRPr lang="en-US"/>
          </a:p>
        </p:txBody>
      </p:sp>
    </p:spTree>
    <p:extLst>
      <p:ext uri="{BB962C8B-B14F-4D97-AF65-F5344CB8AC3E}">
        <p14:creationId xmlns:p14="http://schemas.microsoft.com/office/powerpoint/2010/main" val="3994005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3/18/26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3/18/26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3/18/26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3/18/26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3/18/26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32069-C6D2-3DF1-404C-47D2FD529099}"/>
              </a:ext>
            </a:extLst>
          </p:cNvPr>
          <p:cNvSpPr>
            <a:spLocks noGrp="1"/>
          </p:cNvSpPr>
          <p:nvPr>
            <p:ph type="ctrTitle"/>
          </p:nvPr>
        </p:nvSpPr>
        <p:spPr>
          <a:xfrm>
            <a:off x="2513013" y="4265593"/>
            <a:ext cx="15078075" cy="1522596"/>
          </a:xfrm>
        </p:spPr>
        <p:txBody>
          <a:bodyPr anchor="b"/>
          <a:lstStyle>
            <a:lvl1pPr algn="ctr">
              <a:defRPr sz="9894"/>
            </a:lvl1pPr>
          </a:lstStyle>
          <a:p>
            <a:r>
              <a:rPr lang="en-US"/>
              <a:t>Click to edit Master title style</a:t>
            </a:r>
          </a:p>
        </p:txBody>
      </p:sp>
      <p:sp>
        <p:nvSpPr>
          <p:cNvPr id="3" name="Subtitle 2">
            <a:extLst>
              <a:ext uri="{FF2B5EF4-FFF2-40B4-BE49-F238E27FC236}">
                <a16:creationId xmlns:a16="http://schemas.microsoft.com/office/drawing/2014/main" id="{63B1E417-01D4-36EB-0EFB-96A506FAC87F}"/>
              </a:ext>
            </a:extLst>
          </p:cNvPr>
          <p:cNvSpPr>
            <a:spLocks noGrp="1"/>
          </p:cNvSpPr>
          <p:nvPr>
            <p:ph type="subTitle" idx="1"/>
          </p:nvPr>
        </p:nvSpPr>
        <p:spPr>
          <a:xfrm>
            <a:off x="2513013" y="5940028"/>
            <a:ext cx="15078075" cy="609077"/>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a:extLst>
              <a:ext uri="{FF2B5EF4-FFF2-40B4-BE49-F238E27FC236}">
                <a16:creationId xmlns:a16="http://schemas.microsoft.com/office/drawing/2014/main" id="{12A8A619-3145-6296-1AB5-61C19863528B}"/>
              </a:ext>
            </a:extLst>
          </p:cNvPr>
          <p:cNvSpPr>
            <a:spLocks noGrp="1"/>
          </p:cNvSpPr>
          <p:nvPr>
            <p:ph type="dt" sz="half" idx="10"/>
          </p:nvPr>
        </p:nvSpPr>
        <p:spPr>
          <a:xfrm>
            <a:off x="1005205" y="10517696"/>
            <a:ext cx="4623943" cy="276999"/>
          </a:xfrm>
        </p:spPr>
        <p:txBody>
          <a:bodyPr/>
          <a:lstStyle/>
          <a:p>
            <a:fld id="{026E5AF8-1429-5243-92B4-EE48DF91691D}" type="datetimeFigureOut">
              <a:rPr lang="en-US" smtClean="0"/>
              <a:t>3/18/26</a:t>
            </a:fld>
            <a:endParaRPr lang="en-US"/>
          </a:p>
        </p:txBody>
      </p:sp>
      <p:sp>
        <p:nvSpPr>
          <p:cNvPr id="5" name="Footer Placeholder 4">
            <a:extLst>
              <a:ext uri="{FF2B5EF4-FFF2-40B4-BE49-F238E27FC236}">
                <a16:creationId xmlns:a16="http://schemas.microsoft.com/office/drawing/2014/main" id="{60CE19E8-87C0-9817-A387-9396E4403C59}"/>
              </a:ext>
            </a:extLst>
          </p:cNvPr>
          <p:cNvSpPr>
            <a:spLocks noGrp="1"/>
          </p:cNvSpPr>
          <p:nvPr>
            <p:ph type="ftr" sz="quarter" idx="11"/>
          </p:nvPr>
        </p:nvSpPr>
        <p:spPr>
          <a:xfrm>
            <a:off x="6835394" y="10517696"/>
            <a:ext cx="6433312" cy="276999"/>
          </a:xfrm>
        </p:spPr>
        <p:txBody>
          <a:bodyPr/>
          <a:lstStyle/>
          <a:p>
            <a:endParaRPr lang="en-US"/>
          </a:p>
        </p:txBody>
      </p:sp>
      <p:sp>
        <p:nvSpPr>
          <p:cNvPr id="6" name="Slide Number Placeholder 5">
            <a:extLst>
              <a:ext uri="{FF2B5EF4-FFF2-40B4-BE49-F238E27FC236}">
                <a16:creationId xmlns:a16="http://schemas.microsoft.com/office/drawing/2014/main" id="{44788F90-CD33-68F1-6C6B-9A37EA17B439}"/>
              </a:ext>
            </a:extLst>
          </p:cNvPr>
          <p:cNvSpPr>
            <a:spLocks noGrp="1"/>
          </p:cNvSpPr>
          <p:nvPr>
            <p:ph type="sldNum" sz="quarter" idx="12"/>
          </p:nvPr>
        </p:nvSpPr>
        <p:spPr>
          <a:xfrm>
            <a:off x="14474953" y="10517696"/>
            <a:ext cx="4623943" cy="276999"/>
          </a:xfrm>
        </p:spPr>
        <p:txBody>
          <a:bodyPr/>
          <a:lstStyle/>
          <a:p>
            <a:fld id="{7FA816D4-B3D6-3A46-9FC5-3D9C196F7C14}" type="slidenum">
              <a:rPr lang="en-US" smtClean="0"/>
              <a:t>‹#›</a:t>
            </a:fld>
            <a:endParaRPr lang="en-US"/>
          </a:p>
        </p:txBody>
      </p:sp>
    </p:spTree>
    <p:extLst>
      <p:ext uri="{BB962C8B-B14F-4D97-AF65-F5344CB8AC3E}">
        <p14:creationId xmlns:p14="http://schemas.microsoft.com/office/powerpoint/2010/main" val="76434234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05205" y="452374"/>
            <a:ext cx="18093690" cy="1809496"/>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1005205" y="2601150"/>
            <a:ext cx="18093690"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3/18/26</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video" Target="https://player.vimeo.com/video/1162321509?h=214392aa04&amp;amp;app_id=122963" TargetMode="External"/><Relationship Id="rId5" Type="http://schemas.openxmlformats.org/officeDocument/2006/relationships/image" Target="../media/image7.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5.xml"/><Relationship Id="rId1" Type="http://schemas.openxmlformats.org/officeDocument/2006/relationships/video" Target="https://player.vimeo.com/video/1159064357?h=5555110587&amp;amp;app_id=122963" TargetMode="Externa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video" Target="https://player.vimeo.com/video/1153504702?h=8e0babfbbc&amp;amp;app_id=122963" TargetMode="External"/><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hyperlink" Target="mailto:sally.robinson@flinders.edu.au" TargetMode="Externa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402E7D-00E6-88D0-D6A3-0B3C6289BC19}"/>
              </a:ext>
            </a:extLst>
          </p:cNvPr>
          <p:cNvSpPr txBox="1"/>
          <p:nvPr/>
        </p:nvSpPr>
        <p:spPr>
          <a:xfrm>
            <a:off x="0" y="6797675"/>
            <a:ext cx="20104100" cy="1631216"/>
          </a:xfrm>
          <a:prstGeom prst="rect">
            <a:avLst/>
          </a:prstGeom>
          <a:noFill/>
        </p:spPr>
        <p:txBody>
          <a:bodyPr wrap="square" rtlCol="0">
            <a:spAutoFit/>
          </a:bodyPr>
          <a:lstStyle/>
          <a:p>
            <a:pPr algn="ctr"/>
            <a:r>
              <a:rPr lang="en-US" sz="10000">
                <a:solidFill>
                  <a:schemeClr val="bg1"/>
                </a:solidFill>
                <a:latin typeface="Arial" panose="020B0604020202020204" pitchFamily="34" charset="0"/>
                <a:cs typeface="Arial" panose="020B0604020202020204" pitchFamily="34" charset="0"/>
              </a:rPr>
              <a:t>Workshop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6C4A80D-1CF7-93A7-8C4B-A0A754140818}"/>
              </a:ext>
            </a:extLst>
          </p:cNvPr>
          <p:cNvSpPr txBox="1"/>
          <p:nvPr/>
        </p:nvSpPr>
        <p:spPr>
          <a:xfrm>
            <a:off x="3344591" y="6137895"/>
            <a:ext cx="14173200" cy="1323439"/>
          </a:xfrm>
          <a:prstGeom prst="rect">
            <a:avLst/>
          </a:prstGeom>
          <a:noFill/>
        </p:spPr>
        <p:txBody>
          <a:bodyPr wrap="square" rtlCol="0">
            <a:spAutoFit/>
          </a:bodyPr>
          <a:lstStyle/>
          <a:p>
            <a:r>
              <a:rPr lang="en-US" sz="8000" dirty="0">
                <a:solidFill>
                  <a:schemeClr val="bg1"/>
                </a:solidFill>
                <a:latin typeface="Arial" panose="020B0604020202020204" pitchFamily="34" charset="0"/>
                <a:cs typeface="Arial" panose="020B0604020202020204" pitchFamily="34" charset="0"/>
              </a:rPr>
              <a:t>Acknowledgement of Country  </a:t>
            </a:r>
          </a:p>
        </p:txBody>
      </p:sp>
    </p:spTree>
    <p:extLst>
      <p:ext uri="{BB962C8B-B14F-4D97-AF65-F5344CB8AC3E}">
        <p14:creationId xmlns:p14="http://schemas.microsoft.com/office/powerpoint/2010/main" val="2060868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E2F1166-133A-3748-A6FA-8E70C7F7F66A}"/>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Workshop overview </a:t>
            </a:r>
          </a:p>
        </p:txBody>
      </p:sp>
      <p:sp>
        <p:nvSpPr>
          <p:cNvPr id="2" name="TextBox 1">
            <a:extLst>
              <a:ext uri="{FF2B5EF4-FFF2-40B4-BE49-F238E27FC236}">
                <a16:creationId xmlns:a16="http://schemas.microsoft.com/office/drawing/2014/main" id="{AF982442-E6B4-4092-E10D-77B7A670D879}"/>
              </a:ext>
            </a:extLst>
          </p:cNvPr>
          <p:cNvSpPr txBox="1"/>
          <p:nvPr/>
        </p:nvSpPr>
        <p:spPr>
          <a:xfrm>
            <a:off x="877413" y="3471643"/>
            <a:ext cx="17602200" cy="4832092"/>
          </a:xfrm>
          <a:prstGeom prst="rect">
            <a:avLst/>
          </a:prstGeom>
          <a:noFill/>
        </p:spPr>
        <p:txBody>
          <a:bodyPr wrap="square" lIns="91440" tIns="45720" rIns="91440" bIns="45720" rtlCol="0" anchor="t">
            <a:spAutoFit/>
          </a:bodyPr>
          <a:lstStyle/>
          <a:p>
            <a:pPr marL="685800" indent="-685800">
              <a:spcAft>
                <a:spcPts val="600"/>
              </a:spcAft>
              <a:buFont typeface="Arial" panose="020B0604020202020204" pitchFamily="34" charset="0"/>
              <a:buChar char="•"/>
            </a:pPr>
            <a:r>
              <a:rPr lang="en-US" sz="4800">
                <a:latin typeface="Arial"/>
                <a:cs typeface="Arial"/>
              </a:rPr>
              <a:t>Understand everyday harm and why it matters</a:t>
            </a:r>
          </a:p>
          <a:p>
            <a:pPr marL="685800" indent="-685800">
              <a:spcAft>
                <a:spcPts val="600"/>
              </a:spcAft>
              <a:buFont typeface="Arial" panose="020B0604020202020204" pitchFamily="34" charset="0"/>
              <a:buChar char="•"/>
            </a:pPr>
            <a:endParaRPr lang="en-US" sz="4800">
              <a:latin typeface="Arial" panose="020B0604020202020204" pitchFamily="34" charset="0"/>
              <a:cs typeface="Arial" panose="020B0604020202020204" pitchFamily="34" charset="0"/>
            </a:endParaRPr>
          </a:p>
          <a:p>
            <a:pPr marL="685800" indent="-685800">
              <a:spcAft>
                <a:spcPts val="600"/>
              </a:spcAft>
              <a:buFont typeface="Arial" panose="020B0604020202020204" pitchFamily="34" charset="0"/>
              <a:buChar char="•"/>
            </a:pPr>
            <a:r>
              <a:rPr lang="en-US" sz="4800">
                <a:latin typeface="Arial"/>
                <a:cs typeface="Arial"/>
              </a:rPr>
              <a:t>Learn how to prevent and address everyday harm</a:t>
            </a:r>
          </a:p>
          <a:p>
            <a:pPr>
              <a:spcAft>
                <a:spcPts val="600"/>
              </a:spcAft>
            </a:pPr>
            <a:endParaRPr lang="en-US" sz="4800">
              <a:latin typeface="Arial" panose="020B0604020202020204" pitchFamily="34" charset="0"/>
              <a:cs typeface="Arial" panose="020B0604020202020204" pitchFamily="34" charset="0"/>
            </a:endParaRPr>
          </a:p>
          <a:p>
            <a:pPr marL="685800" indent="-685800">
              <a:spcAft>
                <a:spcPts val="600"/>
              </a:spcAft>
              <a:buFont typeface="Arial" panose="020B0604020202020204" pitchFamily="34" charset="0"/>
              <a:buChar char="•"/>
            </a:pPr>
            <a:r>
              <a:rPr lang="en-US" sz="4800">
                <a:latin typeface="Arial"/>
                <a:cs typeface="Arial"/>
              </a:rPr>
              <a:t>Improve how we work together to understand, prevent and address everyday harm in systems </a:t>
            </a:r>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Tree>
    <p:extLst>
      <p:ext uri="{BB962C8B-B14F-4D97-AF65-F5344CB8AC3E}">
        <p14:creationId xmlns:p14="http://schemas.microsoft.com/office/powerpoint/2010/main" val="3326961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52614-C46D-8279-ED45-BFAFA4C99D15}"/>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282EB8C2-FBC7-6E13-1D39-09212DB75EEA}"/>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4FD640C-564B-9D99-B824-B5A488D7F131}"/>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The Research Team </a:t>
            </a:r>
          </a:p>
        </p:txBody>
      </p:sp>
      <p:pic>
        <p:nvPicPr>
          <p:cNvPr id="5" name="Picture 4" descr="A group of people in a circle&#10;&#10;AI-generated content may be incorrect.">
            <a:extLst>
              <a:ext uri="{FF2B5EF4-FFF2-40B4-BE49-F238E27FC236}">
                <a16:creationId xmlns:a16="http://schemas.microsoft.com/office/drawing/2014/main" id="{3FF3BE88-EEAA-458B-6957-B52895E287D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pic>
        <p:nvPicPr>
          <p:cNvPr id="7" name="Picture 6">
            <a:extLst>
              <a:ext uri="{FF2B5EF4-FFF2-40B4-BE49-F238E27FC236}">
                <a16:creationId xmlns:a16="http://schemas.microsoft.com/office/drawing/2014/main" id="{6156AD50-1685-F353-B6A4-1D26E3181E9E}"/>
              </a:ext>
            </a:extLst>
          </p:cNvPr>
          <p:cNvPicPr>
            <a:picLocks noChangeAspect="1"/>
          </p:cNvPicPr>
          <p:nvPr/>
        </p:nvPicPr>
        <p:blipFill>
          <a:blip r:embed="rId4"/>
          <a:stretch>
            <a:fillRect/>
          </a:stretch>
        </p:blipFill>
        <p:spPr>
          <a:xfrm>
            <a:off x="1898650" y="3719139"/>
            <a:ext cx="5267401" cy="2280102"/>
          </a:xfrm>
          <a:prstGeom prst="rect">
            <a:avLst/>
          </a:prstGeom>
        </p:spPr>
      </p:pic>
      <p:pic>
        <p:nvPicPr>
          <p:cNvPr id="8" name="Picture 7">
            <a:extLst>
              <a:ext uri="{FF2B5EF4-FFF2-40B4-BE49-F238E27FC236}">
                <a16:creationId xmlns:a16="http://schemas.microsoft.com/office/drawing/2014/main" id="{A1563C1B-35E2-B948-E09F-6DA88A68FEA0}"/>
              </a:ext>
            </a:extLst>
          </p:cNvPr>
          <p:cNvPicPr>
            <a:picLocks noChangeAspect="1"/>
          </p:cNvPicPr>
          <p:nvPr/>
        </p:nvPicPr>
        <p:blipFill>
          <a:blip r:embed="rId5"/>
          <a:stretch>
            <a:fillRect/>
          </a:stretch>
        </p:blipFill>
        <p:spPr>
          <a:xfrm>
            <a:off x="1898650" y="7407275"/>
            <a:ext cx="7169517" cy="2280102"/>
          </a:xfrm>
          <a:prstGeom prst="rect">
            <a:avLst/>
          </a:prstGeom>
        </p:spPr>
      </p:pic>
      <p:pic>
        <p:nvPicPr>
          <p:cNvPr id="4" name="Picture 3" descr="A group of people sitting around a table&#10;&#10;AI-generated content may be incorrect.">
            <a:extLst>
              <a:ext uri="{FF2B5EF4-FFF2-40B4-BE49-F238E27FC236}">
                <a16:creationId xmlns:a16="http://schemas.microsoft.com/office/drawing/2014/main" id="{488D36E1-2895-4F93-CC51-71917E2B6AA9}"/>
              </a:ext>
            </a:extLst>
          </p:cNvPr>
          <p:cNvPicPr>
            <a:picLocks noChangeAspect="1"/>
          </p:cNvPicPr>
          <p:nvPr/>
        </p:nvPicPr>
        <p:blipFill>
          <a:blip r:embed="rId6"/>
          <a:stretch>
            <a:fillRect/>
          </a:stretch>
        </p:blipFill>
        <p:spPr>
          <a:xfrm>
            <a:off x="9660411" y="3724898"/>
            <a:ext cx="9487096" cy="5762625"/>
          </a:xfrm>
          <a:prstGeom prst="rect">
            <a:avLst/>
          </a:prstGeom>
        </p:spPr>
      </p:pic>
    </p:spTree>
    <p:extLst>
      <p:ext uri="{BB962C8B-B14F-4D97-AF65-F5344CB8AC3E}">
        <p14:creationId xmlns:p14="http://schemas.microsoft.com/office/powerpoint/2010/main" val="878468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255AF-4A01-9BBD-F1B9-983EB4F6415E}"/>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15B2B425-5920-88B0-7B00-512C94221364}"/>
              </a:ext>
            </a:extLst>
          </p:cNvPr>
          <p:cNvSpPr/>
          <p:nvPr/>
        </p:nvSpPr>
        <p:spPr>
          <a:xfrm>
            <a:off x="0" y="-1"/>
            <a:ext cx="20104100" cy="2554545"/>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70B995-DD0F-3A20-7132-CB632EB708FA}"/>
              </a:ext>
            </a:extLst>
          </p:cNvPr>
          <p:cNvSpPr txBox="1"/>
          <p:nvPr/>
        </p:nvSpPr>
        <p:spPr>
          <a:xfrm>
            <a:off x="527050" y="-22226"/>
            <a:ext cx="18364200" cy="2554545"/>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What makes a good </a:t>
            </a:r>
          </a:p>
          <a:p>
            <a:r>
              <a:rPr lang="en-US" sz="8000">
                <a:solidFill>
                  <a:schemeClr val="bg1"/>
                </a:solidFill>
                <a:latin typeface="Arial" panose="020B0604020202020204" pitchFamily="34" charset="0"/>
                <a:cs typeface="Arial" panose="020B0604020202020204" pitchFamily="34" charset="0"/>
              </a:rPr>
              <a:t>support relationship?</a:t>
            </a:r>
          </a:p>
        </p:txBody>
      </p:sp>
      <p:pic>
        <p:nvPicPr>
          <p:cNvPr id="5" name="Picture 4" descr="A group of people in a circle&#10;&#10;AI-generated content may be incorrect.">
            <a:extLst>
              <a:ext uri="{FF2B5EF4-FFF2-40B4-BE49-F238E27FC236}">
                <a16:creationId xmlns:a16="http://schemas.microsoft.com/office/drawing/2014/main" id="{C4E72A26-46CB-42B5-0F48-822B074D4D4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2" name="TextBox 1">
            <a:extLst>
              <a:ext uri="{FF2B5EF4-FFF2-40B4-BE49-F238E27FC236}">
                <a16:creationId xmlns:a16="http://schemas.microsoft.com/office/drawing/2014/main" id="{5160276E-DAE5-1E07-D379-63BF7038DFB1}"/>
              </a:ext>
            </a:extLst>
          </p:cNvPr>
          <p:cNvSpPr txBox="1"/>
          <p:nvPr/>
        </p:nvSpPr>
        <p:spPr>
          <a:xfrm>
            <a:off x="1441450" y="3673475"/>
            <a:ext cx="17242790" cy="4093428"/>
          </a:xfrm>
          <a:prstGeom prst="rect">
            <a:avLst/>
          </a:prstGeom>
          <a:noFill/>
        </p:spPr>
        <p:txBody>
          <a:bodyPr wrap="square" lIns="91440" tIns="45720" rIns="91440" bIns="45720" rtlCol="0" anchor="t">
            <a:spAutoFit/>
          </a:bodyPr>
          <a:lstStyle/>
          <a:p>
            <a:pPr>
              <a:spcAft>
                <a:spcPts val="600"/>
              </a:spcAft>
            </a:pPr>
            <a:r>
              <a:rPr lang="en-US" sz="4800">
                <a:latin typeface="Arial" panose="020B0604020202020204" pitchFamily="34" charset="0"/>
                <a:cs typeface="Arial" panose="020B0604020202020204" pitchFamily="34" charset="0"/>
              </a:rPr>
              <a:t>Working in pairs, discuss your response to the question below:</a:t>
            </a:r>
          </a:p>
          <a:p>
            <a:pPr>
              <a:spcAft>
                <a:spcPts val="600"/>
              </a:spcAft>
            </a:pPr>
            <a:endParaRPr lang="en-US" sz="4800">
              <a:latin typeface="Arial" panose="020B0604020202020204" pitchFamily="34" charset="0"/>
              <a:cs typeface="Arial" panose="020B0604020202020204" pitchFamily="34" charset="0"/>
            </a:endParaRPr>
          </a:p>
          <a:p>
            <a:pPr marL="685800" indent="-685800">
              <a:spcAft>
                <a:spcPts val="600"/>
              </a:spcAft>
              <a:buFont typeface="Arial" panose="020B0604020202020204" pitchFamily="34" charset="0"/>
              <a:buChar char="•"/>
            </a:pPr>
            <a:r>
              <a:rPr lang="en-US" sz="4800">
                <a:latin typeface="Arial"/>
                <a:cs typeface="Arial"/>
              </a:rPr>
              <a:t>What you think makes a good support relationship? </a:t>
            </a:r>
          </a:p>
          <a:p>
            <a:pPr>
              <a:spcAft>
                <a:spcPts val="600"/>
              </a:spcAft>
            </a:pPr>
            <a:endParaRPr lang="en-US" sz="4800">
              <a:latin typeface="Arial" panose="020B0604020202020204" pitchFamily="34" charset="0"/>
              <a:cs typeface="Arial" panose="020B0604020202020204" pitchFamily="34" charset="0"/>
            </a:endParaRPr>
          </a:p>
          <a:p>
            <a:pPr>
              <a:spcAft>
                <a:spcPts val="600"/>
              </a:spcAft>
            </a:pPr>
            <a:r>
              <a:rPr lang="en-US" sz="480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94785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2744A-9879-A583-C809-E227238DD838}"/>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2AE58BB3-1893-9FF8-7BFD-39B64EBB60B2}"/>
              </a:ext>
            </a:extLst>
          </p:cNvPr>
          <p:cNvSpPr/>
          <p:nvPr/>
        </p:nvSpPr>
        <p:spPr>
          <a:xfrm>
            <a:off x="706" y="397"/>
            <a:ext cx="20102688" cy="2554365"/>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 name="TextBox 2">
            <a:extLst>
              <a:ext uri="{FF2B5EF4-FFF2-40B4-BE49-F238E27FC236}">
                <a16:creationId xmlns:a16="http://schemas.microsoft.com/office/drawing/2014/main" id="{092BE4F0-9A69-06CD-91BE-2E83D4846C30}"/>
              </a:ext>
            </a:extLst>
          </p:cNvPr>
          <p:cNvSpPr txBox="1"/>
          <p:nvPr/>
        </p:nvSpPr>
        <p:spPr>
          <a:xfrm>
            <a:off x="659227" y="203297"/>
            <a:ext cx="12690073" cy="2221121"/>
          </a:xfrm>
          <a:prstGeom prst="rect">
            <a:avLst/>
          </a:prstGeom>
          <a:noFill/>
        </p:spPr>
        <p:txBody>
          <a:bodyPr wrap="square" rtlCol="0">
            <a:spAutoFit/>
          </a:bodyPr>
          <a:lstStyle/>
          <a:p>
            <a:pPr>
              <a:lnSpc>
                <a:spcPts val="8280"/>
              </a:lnSpc>
            </a:pPr>
            <a:r>
              <a:rPr lang="en-US" sz="7915" spc="165">
                <a:solidFill>
                  <a:schemeClr val="bg1"/>
                </a:solidFill>
                <a:latin typeface="Arial" panose="020B0604020202020204" pitchFamily="34" charset="0"/>
                <a:cs typeface="Arial" panose="020B0604020202020204" pitchFamily="34" charset="0"/>
              </a:rPr>
              <a:t>What makes a good support relationship?   </a:t>
            </a:r>
          </a:p>
        </p:txBody>
      </p:sp>
      <p:pic>
        <p:nvPicPr>
          <p:cNvPr id="5" name="Picture 4" descr="A group of people in a circle&#10;&#10;AI-generated content may be incorrect.">
            <a:extLst>
              <a:ext uri="{FF2B5EF4-FFF2-40B4-BE49-F238E27FC236}">
                <a16:creationId xmlns:a16="http://schemas.microsoft.com/office/drawing/2014/main" id="{7BF696BA-1ECB-1CAF-9725-84E920C125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28596" y="-240349"/>
            <a:ext cx="3900852" cy="3471400"/>
          </a:xfrm>
          <a:prstGeom prst="rect">
            <a:avLst/>
          </a:prstGeom>
        </p:spPr>
      </p:pic>
      <p:sp>
        <p:nvSpPr>
          <p:cNvPr id="11" name="TextBox 10">
            <a:extLst>
              <a:ext uri="{FF2B5EF4-FFF2-40B4-BE49-F238E27FC236}">
                <a16:creationId xmlns:a16="http://schemas.microsoft.com/office/drawing/2014/main" id="{41C9BA8A-650B-B9E3-CC50-18A8326280D7}"/>
              </a:ext>
            </a:extLst>
          </p:cNvPr>
          <p:cNvSpPr txBox="1"/>
          <p:nvPr/>
        </p:nvSpPr>
        <p:spPr>
          <a:xfrm>
            <a:off x="643682" y="2907995"/>
            <a:ext cx="17123575" cy="830997"/>
          </a:xfrm>
          <a:prstGeom prst="rect">
            <a:avLst/>
          </a:prstGeom>
          <a:noFill/>
        </p:spPr>
        <p:txBody>
          <a:bodyPr wrap="square" rtlCol="0">
            <a:spAutoFit/>
          </a:bodyPr>
          <a:lstStyle/>
          <a:p>
            <a:r>
              <a:rPr lang="en-US" sz="4800">
                <a:latin typeface="Arial" panose="020B0604020202020204" pitchFamily="34" charset="0"/>
                <a:cs typeface="Arial" panose="020B0604020202020204" pitchFamily="34" charset="0"/>
              </a:rPr>
              <a:t>Good support means different things to different people </a:t>
            </a:r>
          </a:p>
        </p:txBody>
      </p:sp>
      <p:sp>
        <p:nvSpPr>
          <p:cNvPr id="2" name="Rounded Rectangular Callout 1">
            <a:extLst>
              <a:ext uri="{FF2B5EF4-FFF2-40B4-BE49-F238E27FC236}">
                <a16:creationId xmlns:a16="http://schemas.microsoft.com/office/drawing/2014/main" id="{2599BFD6-3C47-E49F-5EC6-DA293F28D6E3}"/>
              </a:ext>
            </a:extLst>
          </p:cNvPr>
          <p:cNvSpPr/>
          <p:nvPr/>
        </p:nvSpPr>
        <p:spPr>
          <a:xfrm>
            <a:off x="659228" y="4294797"/>
            <a:ext cx="2962619" cy="1849783"/>
          </a:xfrm>
          <a:prstGeom prst="wedgeRoundRectCallout">
            <a:avLst/>
          </a:prstGeom>
          <a:solidFill>
            <a:srgbClr val="80337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968"/>
          </a:p>
        </p:txBody>
      </p:sp>
      <p:sp>
        <p:nvSpPr>
          <p:cNvPr id="7" name="TextBox 6">
            <a:extLst>
              <a:ext uri="{FF2B5EF4-FFF2-40B4-BE49-F238E27FC236}">
                <a16:creationId xmlns:a16="http://schemas.microsoft.com/office/drawing/2014/main" id="{F3B68CD3-A140-79CA-7322-AEF91E48A46E}"/>
              </a:ext>
            </a:extLst>
          </p:cNvPr>
          <p:cNvSpPr txBox="1"/>
          <p:nvPr/>
        </p:nvSpPr>
        <p:spPr>
          <a:xfrm>
            <a:off x="851055" y="4686799"/>
            <a:ext cx="2770791" cy="1005788"/>
          </a:xfrm>
          <a:prstGeom prst="rect">
            <a:avLst/>
          </a:prstGeom>
          <a:noFill/>
        </p:spPr>
        <p:txBody>
          <a:bodyPr wrap="square" lIns="91440" tIns="45720" rIns="91440" bIns="45720" anchor="t">
            <a:spAutoFit/>
          </a:bodyPr>
          <a:lstStyle/>
          <a:p>
            <a:pPr algn="l"/>
            <a:r>
              <a:rPr lang="en-US" sz="2950" dirty="0">
                <a:solidFill>
                  <a:schemeClr val="bg1"/>
                </a:solidFill>
                <a:latin typeface="Arial"/>
                <a:cs typeface="Arial"/>
              </a:rPr>
              <a:t>You listen to each other</a:t>
            </a:r>
          </a:p>
        </p:txBody>
      </p:sp>
      <p:sp>
        <p:nvSpPr>
          <p:cNvPr id="8" name="Rounded Rectangular Callout 7">
            <a:extLst>
              <a:ext uri="{FF2B5EF4-FFF2-40B4-BE49-F238E27FC236}">
                <a16:creationId xmlns:a16="http://schemas.microsoft.com/office/drawing/2014/main" id="{F6D7ACEE-943F-FE1C-D4E2-06DCB462DD01}"/>
              </a:ext>
            </a:extLst>
          </p:cNvPr>
          <p:cNvSpPr/>
          <p:nvPr/>
        </p:nvSpPr>
        <p:spPr>
          <a:xfrm>
            <a:off x="8863860" y="4294797"/>
            <a:ext cx="5264854" cy="3428190"/>
          </a:xfrm>
          <a:prstGeom prst="wedgeRoundRectCallout">
            <a:avLst/>
          </a:prstGeom>
          <a:solidFill>
            <a:srgbClr val="EDBA35">
              <a:alpha val="7607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968"/>
          </a:p>
        </p:txBody>
      </p:sp>
      <p:sp>
        <p:nvSpPr>
          <p:cNvPr id="10" name="TextBox 9">
            <a:extLst>
              <a:ext uri="{FF2B5EF4-FFF2-40B4-BE49-F238E27FC236}">
                <a16:creationId xmlns:a16="http://schemas.microsoft.com/office/drawing/2014/main" id="{3B03F466-4E6C-6E60-B30E-FB79D4884975}"/>
              </a:ext>
            </a:extLst>
          </p:cNvPr>
          <p:cNvSpPr txBox="1"/>
          <p:nvPr/>
        </p:nvSpPr>
        <p:spPr>
          <a:xfrm>
            <a:off x="9209070" y="4299696"/>
            <a:ext cx="4182194" cy="5221942"/>
          </a:xfrm>
          <a:prstGeom prst="rect">
            <a:avLst/>
          </a:prstGeom>
          <a:noFill/>
        </p:spPr>
        <p:txBody>
          <a:bodyPr wrap="square" lIns="91440" tIns="45720" rIns="91440" bIns="45720" anchor="t">
            <a:spAutoFit/>
          </a:bodyPr>
          <a:lstStyle/>
          <a:p>
            <a:pPr>
              <a:spcAft>
                <a:spcPts val="2474"/>
              </a:spcAft>
            </a:pPr>
            <a:endParaRPr lang="en-US" sz="3200" b="1" dirty="0">
              <a:latin typeface="MuseoSans-500"/>
            </a:endParaRPr>
          </a:p>
          <a:p>
            <a:pPr>
              <a:spcAft>
                <a:spcPts val="2474"/>
              </a:spcAft>
            </a:pPr>
            <a:r>
              <a:rPr lang="en-US" sz="3200" dirty="0">
                <a:solidFill>
                  <a:schemeClr val="bg1"/>
                </a:solidFill>
                <a:latin typeface="Arial"/>
                <a:cs typeface="Arial"/>
              </a:rPr>
              <a:t>You know it is okay to disagree sometimes, as long as you try and work it out</a:t>
            </a:r>
          </a:p>
          <a:p>
            <a:pPr>
              <a:spcAft>
                <a:spcPts val="2474"/>
              </a:spcAft>
            </a:pPr>
            <a:endParaRPr lang="en-US" sz="3200" b="1" dirty="0">
              <a:latin typeface="MuseoSans-500"/>
            </a:endParaRPr>
          </a:p>
          <a:p>
            <a:pPr>
              <a:spcAft>
                <a:spcPts val="2474"/>
              </a:spcAft>
            </a:pPr>
            <a:endParaRPr lang="en-US" sz="3200" b="1" dirty="0">
              <a:latin typeface="MuseoSans-500"/>
            </a:endParaRPr>
          </a:p>
          <a:p>
            <a:pPr>
              <a:spcAft>
                <a:spcPts val="2474"/>
              </a:spcAft>
            </a:pPr>
            <a:endParaRPr lang="en-US" sz="2600" b="1" dirty="0">
              <a:latin typeface="MuseoSans-500"/>
            </a:endParaRPr>
          </a:p>
        </p:txBody>
      </p:sp>
      <p:sp>
        <p:nvSpPr>
          <p:cNvPr id="13" name="TextBox 12">
            <a:extLst>
              <a:ext uri="{FF2B5EF4-FFF2-40B4-BE49-F238E27FC236}">
                <a16:creationId xmlns:a16="http://schemas.microsoft.com/office/drawing/2014/main" id="{600E55DF-3167-B415-5B24-91E0B0D6171B}"/>
              </a:ext>
            </a:extLst>
          </p:cNvPr>
          <p:cNvSpPr txBox="1"/>
          <p:nvPr/>
        </p:nvSpPr>
        <p:spPr>
          <a:xfrm>
            <a:off x="4084291" y="4748979"/>
            <a:ext cx="4231967" cy="1005788"/>
          </a:xfrm>
          <a:prstGeom prst="rect">
            <a:avLst/>
          </a:prstGeom>
          <a:noFill/>
        </p:spPr>
        <p:txBody>
          <a:bodyPr wrap="square">
            <a:spAutoFit/>
          </a:bodyPr>
          <a:lstStyle/>
          <a:p>
            <a:pPr>
              <a:spcAft>
                <a:spcPts val="989"/>
              </a:spcAft>
            </a:pPr>
            <a:r>
              <a:rPr lang="en-US" sz="2968">
                <a:solidFill>
                  <a:schemeClr val="bg1"/>
                </a:solidFill>
                <a:latin typeface="MuseoSans-500"/>
              </a:rPr>
              <a:t>You pay attention to each other’s choices</a:t>
            </a:r>
          </a:p>
        </p:txBody>
      </p:sp>
      <p:sp>
        <p:nvSpPr>
          <p:cNvPr id="14" name="Rounded Rectangular Callout 13">
            <a:extLst>
              <a:ext uri="{FF2B5EF4-FFF2-40B4-BE49-F238E27FC236}">
                <a16:creationId xmlns:a16="http://schemas.microsoft.com/office/drawing/2014/main" id="{230EC549-91C5-6BB7-39EF-6DC6B055C9C5}"/>
              </a:ext>
            </a:extLst>
          </p:cNvPr>
          <p:cNvSpPr/>
          <p:nvPr/>
        </p:nvSpPr>
        <p:spPr>
          <a:xfrm>
            <a:off x="4633040" y="4434355"/>
            <a:ext cx="2962619" cy="1849783"/>
          </a:xfrm>
          <a:prstGeom prst="wedgeRoundRectCallout">
            <a:avLst/>
          </a:prstGeom>
          <a:solidFill>
            <a:srgbClr val="CF33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968"/>
          </a:p>
        </p:txBody>
      </p:sp>
      <p:sp>
        <p:nvSpPr>
          <p:cNvPr id="15" name="TextBox 14">
            <a:extLst>
              <a:ext uri="{FF2B5EF4-FFF2-40B4-BE49-F238E27FC236}">
                <a16:creationId xmlns:a16="http://schemas.microsoft.com/office/drawing/2014/main" id="{096AA26C-E236-9B32-5AD9-1E0BDA1181B6}"/>
              </a:ext>
            </a:extLst>
          </p:cNvPr>
          <p:cNvSpPr txBox="1"/>
          <p:nvPr/>
        </p:nvSpPr>
        <p:spPr>
          <a:xfrm>
            <a:off x="4824868" y="4826358"/>
            <a:ext cx="2770791" cy="1128514"/>
          </a:xfrm>
          <a:prstGeom prst="rect">
            <a:avLst/>
          </a:prstGeom>
          <a:noFill/>
        </p:spPr>
        <p:txBody>
          <a:bodyPr wrap="square" lIns="91440" tIns="45720" rIns="91440" bIns="45720" anchor="t">
            <a:spAutoFit/>
          </a:bodyPr>
          <a:lstStyle/>
          <a:p>
            <a:pPr>
              <a:spcAft>
                <a:spcPts val="989"/>
              </a:spcAft>
            </a:pPr>
            <a:r>
              <a:rPr lang="en-US" sz="2950" dirty="0">
                <a:solidFill>
                  <a:schemeClr val="bg1"/>
                </a:solidFill>
                <a:latin typeface="Arial"/>
                <a:cs typeface="Arial"/>
              </a:rPr>
              <a:t>You respect </a:t>
            </a:r>
            <a:endParaRPr lang="en-US" dirty="0">
              <a:solidFill>
                <a:schemeClr val="bg1"/>
              </a:solidFill>
              <a:latin typeface="Arial"/>
              <a:cs typeface="Arial"/>
            </a:endParaRPr>
          </a:p>
          <a:p>
            <a:pPr>
              <a:spcAft>
                <a:spcPts val="989"/>
              </a:spcAft>
            </a:pPr>
            <a:r>
              <a:rPr lang="en-US" sz="2950" dirty="0">
                <a:solidFill>
                  <a:schemeClr val="bg1"/>
                </a:solidFill>
                <a:latin typeface="Arial"/>
                <a:cs typeface="Arial"/>
              </a:rPr>
              <a:t>each other </a:t>
            </a:r>
            <a:endParaRPr lang="en-US" dirty="0">
              <a:solidFill>
                <a:schemeClr val="bg1"/>
              </a:solidFill>
              <a:latin typeface="Arial"/>
              <a:cs typeface="Arial"/>
            </a:endParaRPr>
          </a:p>
        </p:txBody>
      </p:sp>
      <p:sp>
        <p:nvSpPr>
          <p:cNvPr id="16" name="Rounded Rectangular Callout 15">
            <a:extLst>
              <a:ext uri="{FF2B5EF4-FFF2-40B4-BE49-F238E27FC236}">
                <a16:creationId xmlns:a16="http://schemas.microsoft.com/office/drawing/2014/main" id="{31F9E923-01BF-D3E8-9B61-077A46C711CD}"/>
              </a:ext>
            </a:extLst>
          </p:cNvPr>
          <p:cNvSpPr/>
          <p:nvPr/>
        </p:nvSpPr>
        <p:spPr>
          <a:xfrm>
            <a:off x="643924" y="6564051"/>
            <a:ext cx="4423794" cy="1849783"/>
          </a:xfrm>
          <a:prstGeom prst="wedgeRoundRectCallout">
            <a:avLst/>
          </a:prstGeom>
          <a:solidFill>
            <a:srgbClr val="3366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968"/>
          </a:p>
        </p:txBody>
      </p:sp>
      <p:sp>
        <p:nvSpPr>
          <p:cNvPr id="17" name="TextBox 16">
            <a:extLst>
              <a:ext uri="{FF2B5EF4-FFF2-40B4-BE49-F238E27FC236}">
                <a16:creationId xmlns:a16="http://schemas.microsoft.com/office/drawing/2014/main" id="{741A598E-7BA8-B24F-B3DE-B10F17E6D16D}"/>
              </a:ext>
            </a:extLst>
          </p:cNvPr>
          <p:cNvSpPr txBox="1"/>
          <p:nvPr/>
        </p:nvSpPr>
        <p:spPr>
          <a:xfrm>
            <a:off x="804421" y="6987373"/>
            <a:ext cx="3827814" cy="1005788"/>
          </a:xfrm>
          <a:prstGeom prst="rect">
            <a:avLst/>
          </a:prstGeom>
          <a:noFill/>
        </p:spPr>
        <p:txBody>
          <a:bodyPr wrap="square" lIns="91440" tIns="45720" rIns="91440" bIns="45720" anchor="t">
            <a:spAutoFit/>
          </a:bodyPr>
          <a:lstStyle/>
          <a:p>
            <a:pPr>
              <a:spcAft>
                <a:spcPts val="989"/>
              </a:spcAft>
            </a:pPr>
            <a:r>
              <a:rPr lang="en-US" sz="2950">
                <a:solidFill>
                  <a:schemeClr val="bg1"/>
                </a:solidFill>
                <a:latin typeface="Arial"/>
                <a:cs typeface="Arial"/>
              </a:rPr>
              <a:t>You do not boss each other around</a:t>
            </a:r>
          </a:p>
        </p:txBody>
      </p:sp>
      <p:sp>
        <p:nvSpPr>
          <p:cNvPr id="19" name="TextBox 18">
            <a:extLst>
              <a:ext uri="{FF2B5EF4-FFF2-40B4-BE49-F238E27FC236}">
                <a16:creationId xmlns:a16="http://schemas.microsoft.com/office/drawing/2014/main" id="{679B00E3-6B51-77EE-8692-AC77FE01C1FB}"/>
              </a:ext>
            </a:extLst>
          </p:cNvPr>
          <p:cNvSpPr txBox="1"/>
          <p:nvPr/>
        </p:nvSpPr>
        <p:spPr>
          <a:xfrm>
            <a:off x="804420" y="9213759"/>
            <a:ext cx="7356391" cy="1005788"/>
          </a:xfrm>
          <a:prstGeom prst="rect">
            <a:avLst/>
          </a:prstGeom>
          <a:noFill/>
        </p:spPr>
        <p:txBody>
          <a:bodyPr wrap="square">
            <a:spAutoFit/>
          </a:bodyPr>
          <a:lstStyle/>
          <a:p>
            <a:pPr>
              <a:spcAft>
                <a:spcPts val="989"/>
              </a:spcAft>
            </a:pPr>
            <a:r>
              <a:rPr lang="en-US" sz="2968">
                <a:solidFill>
                  <a:schemeClr val="bg1"/>
                </a:solidFill>
                <a:latin typeface="MuseoSans-500"/>
              </a:rPr>
              <a:t>You comfort each other when one of you is having a bad day</a:t>
            </a:r>
          </a:p>
        </p:txBody>
      </p:sp>
      <p:sp>
        <p:nvSpPr>
          <p:cNvPr id="4" name="Rounded Rectangular Callout 8">
            <a:extLst>
              <a:ext uri="{FF2B5EF4-FFF2-40B4-BE49-F238E27FC236}">
                <a16:creationId xmlns:a16="http://schemas.microsoft.com/office/drawing/2014/main" id="{C871254D-0B3C-9FDD-AC77-9E55F6C15F67}"/>
              </a:ext>
            </a:extLst>
          </p:cNvPr>
          <p:cNvSpPr/>
          <p:nvPr/>
        </p:nvSpPr>
        <p:spPr>
          <a:xfrm>
            <a:off x="6789064" y="8569845"/>
            <a:ext cx="4423794" cy="1911962"/>
          </a:xfrm>
          <a:prstGeom prst="wedgeRoundRectCallout">
            <a:avLst/>
          </a:prstGeom>
          <a:solidFill>
            <a:srgbClr val="41A15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950">
                <a:latin typeface="Arial"/>
                <a:ea typeface="Calibri"/>
                <a:cs typeface="Calibri"/>
              </a:rPr>
              <a:t>You arrive on time when you are working together</a:t>
            </a:r>
            <a:endParaRPr lang="en-US" sz="2968">
              <a:latin typeface="Arial"/>
            </a:endParaRPr>
          </a:p>
        </p:txBody>
      </p:sp>
      <p:sp>
        <p:nvSpPr>
          <p:cNvPr id="12" name="Rounded Rectangular Callout 13">
            <a:extLst>
              <a:ext uri="{FF2B5EF4-FFF2-40B4-BE49-F238E27FC236}">
                <a16:creationId xmlns:a16="http://schemas.microsoft.com/office/drawing/2014/main" id="{17462EFF-F9A9-5C23-7F4D-133F5C6FF107}"/>
              </a:ext>
            </a:extLst>
          </p:cNvPr>
          <p:cNvSpPr/>
          <p:nvPr/>
        </p:nvSpPr>
        <p:spPr>
          <a:xfrm>
            <a:off x="13403560" y="8286597"/>
            <a:ext cx="2962619" cy="1849783"/>
          </a:xfrm>
          <a:prstGeom prst="wedgeRoundRectCallout">
            <a:avLst/>
          </a:prstGeom>
          <a:solidFill>
            <a:srgbClr val="CF3333"/>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950">
                <a:latin typeface="Arial"/>
                <a:ea typeface="Calibri"/>
                <a:cs typeface="Calibri"/>
              </a:rPr>
              <a:t>You treat each other like part of the team</a:t>
            </a:r>
            <a:endParaRPr lang="en-US" sz="2968">
              <a:latin typeface="Arial"/>
            </a:endParaRPr>
          </a:p>
        </p:txBody>
      </p:sp>
      <p:sp>
        <p:nvSpPr>
          <p:cNvPr id="18" name="Rounded Rectangular Callout 15">
            <a:extLst>
              <a:ext uri="{FF2B5EF4-FFF2-40B4-BE49-F238E27FC236}">
                <a16:creationId xmlns:a16="http://schemas.microsoft.com/office/drawing/2014/main" id="{744D219A-ECBF-9D33-6260-94C4586ECA52}"/>
              </a:ext>
            </a:extLst>
          </p:cNvPr>
          <p:cNvSpPr/>
          <p:nvPr/>
        </p:nvSpPr>
        <p:spPr>
          <a:xfrm>
            <a:off x="15102634" y="5389587"/>
            <a:ext cx="4423794" cy="1849783"/>
          </a:xfrm>
          <a:prstGeom prst="wedgeRoundRectCallout">
            <a:avLst/>
          </a:prstGeom>
          <a:solidFill>
            <a:srgbClr val="336699"/>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950">
                <a:latin typeface="Arial"/>
                <a:ea typeface="Calibri"/>
                <a:cs typeface="Calibri"/>
              </a:rPr>
              <a:t>You take the time to learn new things together and practice </a:t>
            </a:r>
            <a:endParaRPr lang="en-US" sz="2968">
              <a:latin typeface="Arial"/>
            </a:endParaRPr>
          </a:p>
        </p:txBody>
      </p:sp>
      <p:sp>
        <p:nvSpPr>
          <p:cNvPr id="20" name="Rounded Rectangular Callout 7">
            <a:extLst>
              <a:ext uri="{FF2B5EF4-FFF2-40B4-BE49-F238E27FC236}">
                <a16:creationId xmlns:a16="http://schemas.microsoft.com/office/drawing/2014/main" id="{59C4D992-8200-4F88-D57D-9BF4C0089518}"/>
              </a:ext>
            </a:extLst>
          </p:cNvPr>
          <p:cNvSpPr/>
          <p:nvPr/>
        </p:nvSpPr>
        <p:spPr>
          <a:xfrm>
            <a:off x="793014" y="9025078"/>
            <a:ext cx="5405880" cy="1846135"/>
          </a:xfrm>
          <a:prstGeom prst="wedgeRoundRectCallout">
            <a:avLst/>
          </a:prstGeom>
          <a:solidFill>
            <a:srgbClr val="EDBA35">
              <a:alpha val="7607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950">
                <a:latin typeface="Arial"/>
                <a:ea typeface="Calibri"/>
                <a:cs typeface="Calibri"/>
              </a:rPr>
              <a:t>You celebrate when one of you does well or improves at something</a:t>
            </a:r>
            <a:endParaRPr lang="en-US" sz="2968">
              <a:latin typeface="Arial"/>
            </a:endParaRPr>
          </a:p>
        </p:txBody>
      </p:sp>
    </p:spTree>
    <p:extLst>
      <p:ext uri="{BB962C8B-B14F-4D97-AF65-F5344CB8AC3E}">
        <p14:creationId xmlns:p14="http://schemas.microsoft.com/office/powerpoint/2010/main" val="3599094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854BE-18E0-9762-A2EA-6B3220E2732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B2887BE7-6FC5-122C-4B74-1C9F6CB5F742}"/>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0F2F875-2967-B917-7358-58ABEEA96706}"/>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What is everyday harm?</a:t>
            </a:r>
          </a:p>
        </p:txBody>
      </p:sp>
      <p:pic>
        <p:nvPicPr>
          <p:cNvPr id="5" name="Picture 4" descr="A group of people in a circle&#10;&#10;AI-generated content may be incorrect.">
            <a:extLst>
              <a:ext uri="{FF2B5EF4-FFF2-40B4-BE49-F238E27FC236}">
                <a16:creationId xmlns:a16="http://schemas.microsoft.com/office/drawing/2014/main" id="{58188DBE-BF56-C219-4158-605547BE73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D38F92D2-53A9-1C36-857C-7F3336B1C572}"/>
              </a:ext>
            </a:extLst>
          </p:cNvPr>
          <p:cNvSpPr txBox="1"/>
          <p:nvPr/>
        </p:nvSpPr>
        <p:spPr>
          <a:xfrm>
            <a:off x="1017656" y="3063875"/>
            <a:ext cx="18254593" cy="2655983"/>
          </a:xfrm>
          <a:prstGeom prst="rect">
            <a:avLst/>
          </a:prstGeom>
          <a:noFill/>
        </p:spPr>
        <p:txBody>
          <a:bodyPr wrap="square" rtlCol="0">
            <a:spAutoFit/>
          </a:bodyPr>
          <a:lstStyle/>
          <a:p>
            <a:pPr>
              <a:lnSpc>
                <a:spcPct val="110000"/>
              </a:lnSpc>
              <a:spcAft>
                <a:spcPts val="1319"/>
              </a:spcAft>
            </a:pPr>
            <a:r>
              <a:rPr lang="en-GB" sz="4800">
                <a:latin typeface="Arial" panose="020B0604020202020204" pitchFamily="34" charset="0"/>
                <a:cs typeface="Arial" panose="020B0604020202020204" pitchFamily="34" charset="0"/>
              </a:rPr>
              <a:t>Everyday harm is the </a:t>
            </a:r>
            <a:r>
              <a:rPr lang="en-GB" sz="4800" b="1">
                <a:latin typeface="Arial" panose="020B0604020202020204" pitchFamily="34" charset="0"/>
                <a:cs typeface="Arial" panose="020B0604020202020204" pitchFamily="34" charset="0"/>
              </a:rPr>
              <a:t>negative impact on a person</a:t>
            </a:r>
            <a:r>
              <a:rPr lang="en-GB" sz="4800">
                <a:latin typeface="Arial" panose="020B0604020202020204" pitchFamily="34" charset="0"/>
                <a:cs typeface="Arial" panose="020B0604020202020204" pitchFamily="34" charset="0"/>
              </a:rPr>
              <a:t> when someone does or does not do something (actions and inactions). </a:t>
            </a:r>
          </a:p>
          <a:p>
            <a:pPr>
              <a:lnSpc>
                <a:spcPct val="110000"/>
              </a:lnSpc>
              <a:spcAft>
                <a:spcPts val="1319"/>
              </a:spcAft>
            </a:pPr>
            <a:r>
              <a:rPr lang="en-GB" sz="4800">
                <a:solidFill>
                  <a:srgbClr val="262626"/>
                </a:solidFill>
                <a:latin typeface="Arial" panose="020B0604020202020204" pitchFamily="34" charset="0"/>
                <a:cs typeface="Arial" panose="020B0604020202020204" pitchFamily="34" charset="0"/>
              </a:rPr>
              <a:t>The harm can be to the person’s</a:t>
            </a:r>
          </a:p>
        </p:txBody>
      </p:sp>
      <p:sp>
        <p:nvSpPr>
          <p:cNvPr id="7" name="TextBox 6">
            <a:extLst>
              <a:ext uri="{FF2B5EF4-FFF2-40B4-BE49-F238E27FC236}">
                <a16:creationId xmlns:a16="http://schemas.microsoft.com/office/drawing/2014/main" id="{BCBF1A21-CDFD-9F71-8090-D252B9F173B5}"/>
              </a:ext>
            </a:extLst>
          </p:cNvPr>
          <p:cNvSpPr txBox="1"/>
          <p:nvPr/>
        </p:nvSpPr>
        <p:spPr>
          <a:xfrm>
            <a:off x="1898650" y="6181777"/>
            <a:ext cx="7620000" cy="2800318"/>
          </a:xfrm>
          <a:prstGeom prst="rect">
            <a:avLst/>
          </a:prstGeom>
          <a:noFill/>
        </p:spPr>
        <p:txBody>
          <a:bodyPr wrap="square" rtlCol="0">
            <a:spAutoFit/>
          </a:bodyPr>
          <a:lstStyle/>
          <a:p>
            <a:pPr>
              <a:lnSpc>
                <a:spcPct val="110000"/>
              </a:lnSpc>
              <a:spcAft>
                <a:spcPts val="1319"/>
              </a:spcAft>
            </a:pPr>
            <a:r>
              <a:rPr lang="en-GB" sz="4800">
                <a:solidFill>
                  <a:srgbClr val="262626"/>
                </a:solidFill>
                <a:latin typeface="Arial" panose="020B0604020202020204" pitchFamily="34" charset="0"/>
                <a:cs typeface="Arial" panose="020B0604020202020204" pitchFamily="34" charset="0"/>
              </a:rPr>
              <a:t>Relationships </a:t>
            </a:r>
          </a:p>
          <a:p>
            <a:pPr>
              <a:lnSpc>
                <a:spcPct val="110000"/>
              </a:lnSpc>
              <a:spcAft>
                <a:spcPts val="1319"/>
              </a:spcAft>
            </a:pPr>
            <a:r>
              <a:rPr lang="en-GB" sz="4800">
                <a:solidFill>
                  <a:srgbClr val="262626"/>
                </a:solidFill>
                <a:latin typeface="Arial" panose="020B0604020202020204" pitchFamily="34" charset="0"/>
                <a:cs typeface="Arial" panose="020B0604020202020204" pitchFamily="34" charset="0"/>
              </a:rPr>
              <a:t>Reputation </a:t>
            </a:r>
          </a:p>
          <a:p>
            <a:pPr>
              <a:lnSpc>
                <a:spcPct val="110000"/>
              </a:lnSpc>
              <a:spcAft>
                <a:spcPts val="1319"/>
              </a:spcAft>
            </a:pPr>
            <a:r>
              <a:rPr lang="en-GB" sz="4800">
                <a:solidFill>
                  <a:srgbClr val="262626"/>
                </a:solidFill>
                <a:latin typeface="Arial" panose="020B0604020202020204" pitchFamily="34" charset="0"/>
                <a:cs typeface="Arial" panose="020B0604020202020204" pitchFamily="34" charset="0"/>
              </a:rPr>
              <a:t>Growth and learning </a:t>
            </a:r>
          </a:p>
        </p:txBody>
      </p:sp>
      <p:sp>
        <p:nvSpPr>
          <p:cNvPr id="8" name="TextBox 7">
            <a:extLst>
              <a:ext uri="{FF2B5EF4-FFF2-40B4-BE49-F238E27FC236}">
                <a16:creationId xmlns:a16="http://schemas.microsoft.com/office/drawing/2014/main" id="{1F27F7BD-5E74-5AF6-C2D9-E35304DB0531}"/>
              </a:ext>
            </a:extLst>
          </p:cNvPr>
          <p:cNvSpPr txBox="1"/>
          <p:nvPr/>
        </p:nvSpPr>
        <p:spPr>
          <a:xfrm>
            <a:off x="11880850" y="5922187"/>
            <a:ext cx="5562600" cy="3319498"/>
          </a:xfrm>
          <a:prstGeom prst="rect">
            <a:avLst/>
          </a:prstGeom>
          <a:noFill/>
        </p:spPr>
        <p:txBody>
          <a:bodyPr wrap="square" rtlCol="0">
            <a:spAutoFit/>
          </a:bodyPr>
          <a:lstStyle/>
          <a:p>
            <a:pPr>
              <a:lnSpc>
                <a:spcPct val="110000"/>
              </a:lnSpc>
              <a:spcAft>
                <a:spcPts val="1319"/>
              </a:spcAft>
            </a:pPr>
            <a:r>
              <a:rPr lang="en-GB" sz="4800">
                <a:solidFill>
                  <a:srgbClr val="262626"/>
                </a:solidFill>
                <a:latin typeface="Arial" panose="020B0604020202020204" pitchFamily="34" charset="0"/>
                <a:cs typeface="Arial" panose="020B0604020202020204" pitchFamily="34" charset="0"/>
              </a:rPr>
              <a:t>Feelings</a:t>
            </a:r>
          </a:p>
          <a:p>
            <a:pPr>
              <a:lnSpc>
                <a:spcPct val="110000"/>
              </a:lnSpc>
              <a:spcAft>
                <a:spcPts val="1319"/>
              </a:spcAft>
            </a:pPr>
            <a:r>
              <a:rPr lang="en-GB" sz="4800">
                <a:solidFill>
                  <a:srgbClr val="262626"/>
                </a:solidFill>
                <a:latin typeface="Arial" panose="020B0604020202020204" pitchFamily="34" charset="0"/>
                <a:cs typeface="Arial" panose="020B0604020202020204" pitchFamily="34" charset="0"/>
              </a:rPr>
              <a:t>Mental health </a:t>
            </a:r>
          </a:p>
          <a:p>
            <a:pPr>
              <a:lnSpc>
                <a:spcPct val="110000"/>
              </a:lnSpc>
              <a:spcAft>
                <a:spcPts val="1319"/>
              </a:spcAft>
            </a:pPr>
            <a:r>
              <a:rPr lang="en-GB" sz="4800">
                <a:solidFill>
                  <a:srgbClr val="262626"/>
                </a:solidFill>
                <a:latin typeface="Arial" panose="020B0604020202020204" pitchFamily="34" charset="0"/>
                <a:cs typeface="Arial" panose="020B0604020202020204" pitchFamily="34" charset="0"/>
              </a:rPr>
              <a:t>Physical health</a:t>
            </a:r>
          </a:p>
          <a:p>
            <a:pPr>
              <a:lnSpc>
                <a:spcPct val="110000"/>
              </a:lnSpc>
              <a:spcAft>
                <a:spcPts val="1319"/>
              </a:spcAft>
            </a:pPr>
            <a:endParaRPr lang="en-GB">
              <a:solidFill>
                <a:srgbClr val="262626"/>
              </a:solidFill>
            </a:endParaRPr>
          </a:p>
        </p:txBody>
      </p:sp>
    </p:spTree>
    <p:extLst>
      <p:ext uri="{BB962C8B-B14F-4D97-AF65-F5344CB8AC3E}">
        <p14:creationId xmlns:p14="http://schemas.microsoft.com/office/powerpoint/2010/main" val="2744729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C35B7-1823-F94F-C64C-7CBFCE9124B9}"/>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18C28273-522A-8FF1-D80D-53BD76CC0171}"/>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people in a circle&#10;&#10;AI-generated content may be incorrect.">
            <a:extLst>
              <a:ext uri="{FF2B5EF4-FFF2-40B4-BE49-F238E27FC236}">
                <a16:creationId xmlns:a16="http://schemas.microsoft.com/office/drawing/2014/main" id="{0FAF01FA-6DE2-4F75-71B9-FC9619C657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70A6897F-8A85-2B3D-8CB2-605A6B236BED}"/>
              </a:ext>
            </a:extLst>
          </p:cNvPr>
          <p:cNvSpPr txBox="1"/>
          <p:nvPr/>
        </p:nvSpPr>
        <p:spPr>
          <a:xfrm>
            <a:off x="984250" y="549275"/>
            <a:ext cx="160020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 Why does everyday harm matter?</a:t>
            </a:r>
          </a:p>
        </p:txBody>
      </p:sp>
      <p:sp>
        <p:nvSpPr>
          <p:cNvPr id="2" name="TextBox 1">
            <a:extLst>
              <a:ext uri="{FF2B5EF4-FFF2-40B4-BE49-F238E27FC236}">
                <a16:creationId xmlns:a16="http://schemas.microsoft.com/office/drawing/2014/main" id="{C3E49BA4-F356-3D46-4081-B6B7CCD85EB1}"/>
              </a:ext>
            </a:extLst>
          </p:cNvPr>
          <p:cNvSpPr txBox="1"/>
          <p:nvPr/>
        </p:nvSpPr>
        <p:spPr>
          <a:xfrm>
            <a:off x="1017656" y="3063875"/>
            <a:ext cx="18406993" cy="7547900"/>
          </a:xfrm>
          <a:prstGeom prst="rect">
            <a:avLst/>
          </a:prstGeom>
          <a:noFill/>
        </p:spPr>
        <p:txBody>
          <a:bodyPr wrap="square" rtlCol="0">
            <a:spAutoFit/>
          </a:bodyPr>
          <a:lstStyle/>
          <a:p>
            <a:pPr marL="342900" indent="-342900">
              <a:spcAft>
                <a:spcPts val="1800"/>
              </a:spcAft>
              <a:buFont typeface="Arial" panose="020B0604020202020204" pitchFamily="34" charset="0"/>
              <a:buChar char="•"/>
            </a:pPr>
            <a:r>
              <a:rPr lang="en-AU" sz="4800" dirty="0">
                <a:latin typeface="Arial" panose="020B0604020202020204" pitchFamily="34" charset="0"/>
                <a:cs typeface="Arial" panose="020B0604020202020204" pitchFamily="34" charset="0"/>
              </a:rPr>
              <a:t>Occurs frequently in everyday interactions </a:t>
            </a:r>
            <a:endParaRPr lang="en-US" sz="4800" dirty="0">
              <a:latin typeface="Arial" panose="020B0604020202020204" pitchFamily="34" charset="0"/>
              <a:ea typeface="Calibri" panose="020F0502020204030204"/>
              <a:cs typeface="Arial" panose="020B0604020202020204" pitchFamily="34" charset="0"/>
            </a:endParaRPr>
          </a:p>
          <a:p>
            <a:pPr marL="342900" indent="-342900">
              <a:spcAft>
                <a:spcPts val="1800"/>
              </a:spcAft>
              <a:buFont typeface="Arial" panose="020B0604020202020204" pitchFamily="34" charset="0"/>
              <a:buChar char="•"/>
            </a:pPr>
            <a:r>
              <a:rPr lang="en-AU" sz="4800" dirty="0">
                <a:latin typeface="Arial" panose="020B0604020202020204" pitchFamily="34" charset="0"/>
                <a:cs typeface="Arial" panose="020B0604020202020204" pitchFamily="34" charset="0"/>
              </a:rPr>
              <a:t>Often overlooked or brushed off </a:t>
            </a:r>
          </a:p>
          <a:p>
            <a:pPr marL="342900" indent="-342900">
              <a:spcAft>
                <a:spcPts val="1800"/>
              </a:spcAft>
              <a:buFont typeface="Arial" panose="020B0604020202020204" pitchFamily="34" charset="0"/>
              <a:buChar char="•"/>
            </a:pPr>
            <a:r>
              <a:rPr lang="en-AU" sz="4800" dirty="0">
                <a:latin typeface="Arial" panose="020B0604020202020204" pitchFamily="34" charset="0"/>
                <a:cs typeface="Arial" panose="020B0604020202020204" pitchFamily="34" charset="0"/>
              </a:rPr>
              <a:t>Can build over time</a:t>
            </a:r>
          </a:p>
          <a:p>
            <a:pPr marL="342900" indent="-342900">
              <a:spcAft>
                <a:spcPts val="1800"/>
              </a:spcAft>
              <a:buFont typeface="Arial" panose="020B0604020202020204" pitchFamily="34" charset="0"/>
              <a:buChar char="•"/>
            </a:pPr>
            <a:r>
              <a:rPr lang="en-AU" sz="4800" dirty="0">
                <a:latin typeface="Arial" panose="020B0604020202020204" pitchFamily="34" charset="0"/>
                <a:cs typeface="Arial" panose="020B0604020202020204" pitchFamily="34" charset="0"/>
              </a:rPr>
              <a:t>Is hard for people to express what has happened to them </a:t>
            </a:r>
          </a:p>
          <a:p>
            <a:pPr marL="342900" indent="-342900">
              <a:spcAft>
                <a:spcPts val="1800"/>
              </a:spcAft>
              <a:buFont typeface="Arial" panose="020B0604020202020204" pitchFamily="34" charset="0"/>
              <a:buChar char="•"/>
            </a:pPr>
            <a:r>
              <a:rPr lang="en-AU" sz="4800" dirty="0">
                <a:latin typeface="Arial" panose="020B0604020202020204" pitchFamily="34" charset="0"/>
                <a:cs typeface="Arial" panose="020B0604020202020204" pitchFamily="34" charset="0"/>
              </a:rPr>
              <a:t>Less likely to be addressed clearly in policy </a:t>
            </a:r>
          </a:p>
          <a:p>
            <a:pPr>
              <a:lnSpc>
                <a:spcPct val="120000"/>
              </a:lnSpc>
              <a:spcAft>
                <a:spcPts val="1200"/>
              </a:spcAft>
            </a:pPr>
            <a:r>
              <a:rPr lang="en-AU" sz="4800" b="1" dirty="0">
                <a:latin typeface="Arial" panose="020B0604020202020204" pitchFamily="34" charset="0"/>
                <a:cs typeface="Arial" panose="020B0604020202020204" pitchFamily="34" charset="0"/>
              </a:rPr>
              <a:t>People, workers and organisations need to know what it is</a:t>
            </a:r>
            <a:r>
              <a:rPr lang="en-AU" sz="4800" dirty="0">
                <a:latin typeface="Arial" panose="020B0604020202020204" pitchFamily="34" charset="0"/>
                <a:cs typeface="Arial" panose="020B0604020202020204" pitchFamily="34" charset="0"/>
              </a:rPr>
              <a:t> so they can </a:t>
            </a:r>
            <a:r>
              <a:rPr lang="en-AU" sz="4800" b="1" dirty="0">
                <a:latin typeface="Arial" panose="020B0604020202020204" pitchFamily="34" charset="0"/>
                <a:cs typeface="Arial" panose="020B0604020202020204" pitchFamily="34" charset="0"/>
              </a:rPr>
              <a:t>notice</a:t>
            </a:r>
            <a:r>
              <a:rPr lang="en-AU" sz="4800" dirty="0">
                <a:latin typeface="Arial" panose="020B0604020202020204" pitchFamily="34" charset="0"/>
                <a:cs typeface="Arial" panose="020B0604020202020204" pitchFamily="34" charset="0"/>
              </a:rPr>
              <a:t> it, </a:t>
            </a:r>
            <a:r>
              <a:rPr lang="en-AU" sz="4800" b="1" dirty="0">
                <a:latin typeface="Arial" panose="020B0604020202020204" pitchFamily="34" charset="0"/>
                <a:cs typeface="Arial" panose="020B0604020202020204" pitchFamily="34" charset="0"/>
              </a:rPr>
              <a:t>support</a:t>
            </a:r>
            <a:r>
              <a:rPr lang="en-AU" sz="4800" dirty="0">
                <a:latin typeface="Arial" panose="020B0604020202020204" pitchFamily="34" charset="0"/>
                <a:cs typeface="Arial" panose="020B0604020202020204" pitchFamily="34" charset="0"/>
              </a:rPr>
              <a:t> people when they experience it and change practices to </a:t>
            </a:r>
            <a:r>
              <a:rPr lang="en-AU" sz="4800" b="1" dirty="0">
                <a:latin typeface="Arial" panose="020B0604020202020204" pitchFamily="34" charset="0"/>
                <a:cs typeface="Arial" panose="020B0604020202020204" pitchFamily="34" charset="0"/>
              </a:rPr>
              <a:t>prevent it</a:t>
            </a:r>
            <a:r>
              <a:rPr lang="en-AU" sz="48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603656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5063D-BC82-9FB8-B462-7204FBB4E1A9}"/>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DB44D14C-87CB-8375-2408-10CC8D2F169B}"/>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group of people in a circle&#10;&#10;AI-generated content may be incorrect.">
            <a:extLst>
              <a:ext uri="{FF2B5EF4-FFF2-40B4-BE49-F238E27FC236}">
                <a16:creationId xmlns:a16="http://schemas.microsoft.com/office/drawing/2014/main" id="{59006AF8-6863-E7FC-A6C5-785CA3C956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D8F947A5-973C-979C-F443-74679FA1F280}"/>
              </a:ext>
            </a:extLst>
          </p:cNvPr>
          <p:cNvSpPr txBox="1"/>
          <p:nvPr/>
        </p:nvSpPr>
        <p:spPr>
          <a:xfrm>
            <a:off x="984250" y="549275"/>
            <a:ext cx="16002000" cy="1323439"/>
          </a:xfrm>
          <a:prstGeom prst="rect">
            <a:avLst/>
          </a:prstGeom>
          <a:noFill/>
        </p:spPr>
        <p:txBody>
          <a:bodyPr wrap="square" lIns="91440" tIns="45720" rIns="91440" bIns="45720" rtlCol="0" anchor="t">
            <a:spAutoFit/>
          </a:bodyPr>
          <a:lstStyle/>
          <a:p>
            <a:r>
              <a:rPr lang="en-US" sz="8000">
                <a:solidFill>
                  <a:schemeClr val="bg1"/>
                </a:solidFill>
                <a:latin typeface="Arial" panose="020B0604020202020204" pitchFamily="34" charset="0"/>
                <a:cs typeface="Arial" panose="020B0604020202020204" pitchFamily="34" charset="0"/>
              </a:rPr>
              <a:t>Consider </a:t>
            </a:r>
          </a:p>
        </p:txBody>
      </p:sp>
      <p:sp>
        <p:nvSpPr>
          <p:cNvPr id="3" name="TextBox 2">
            <a:extLst>
              <a:ext uri="{FF2B5EF4-FFF2-40B4-BE49-F238E27FC236}">
                <a16:creationId xmlns:a16="http://schemas.microsoft.com/office/drawing/2014/main" id="{987849AC-2D2E-67E4-2C56-F86E8475821B}"/>
              </a:ext>
            </a:extLst>
          </p:cNvPr>
          <p:cNvSpPr txBox="1"/>
          <p:nvPr/>
        </p:nvSpPr>
        <p:spPr>
          <a:xfrm>
            <a:off x="520677" y="12341459"/>
            <a:ext cx="18406993" cy="6417141"/>
          </a:xfrm>
          <a:prstGeom prst="rect">
            <a:avLst/>
          </a:prstGeom>
          <a:noFill/>
        </p:spPr>
        <p:txBody>
          <a:bodyPr wrap="square" lIns="91440" tIns="45720" rIns="91440" bIns="45720" rtlCol="0" anchor="t">
            <a:spAutoFit/>
          </a:bodyPr>
          <a:lstStyle/>
          <a:p>
            <a:pPr marL="342900" indent="-342900">
              <a:spcAft>
                <a:spcPts val="1800"/>
              </a:spcAft>
              <a:buFont typeface="Arial" panose="020B0604020202020204" pitchFamily="34" charset="0"/>
              <a:buChar char="•"/>
            </a:pPr>
            <a:r>
              <a:rPr lang="en-AU" sz="4800">
                <a:latin typeface="Arial"/>
                <a:ea typeface="Calibri" panose="020F0502020204030204"/>
                <a:cs typeface="Arial"/>
              </a:rPr>
              <a:t>The films we use show people with a disability feeling hurt, left out or not respected. </a:t>
            </a:r>
          </a:p>
          <a:p>
            <a:pPr marL="342900" indent="-342900">
              <a:spcAft>
                <a:spcPts val="1800"/>
              </a:spcAft>
              <a:buFont typeface="Arial" panose="020B0604020202020204" pitchFamily="34" charset="0"/>
              <a:buChar char="•"/>
            </a:pPr>
            <a:r>
              <a:rPr lang="en-AU" sz="4800">
                <a:latin typeface="Arial"/>
                <a:ea typeface="Calibri" panose="020F0502020204030204"/>
                <a:cs typeface="Arial"/>
              </a:rPr>
              <a:t>This might make people feel sad, upset, angry or worried. </a:t>
            </a:r>
          </a:p>
          <a:p>
            <a:pPr marL="342900" indent="-342900">
              <a:spcAft>
                <a:spcPts val="1800"/>
              </a:spcAft>
              <a:buFont typeface="Arial" panose="020B0604020202020204" pitchFamily="34" charset="0"/>
              <a:buChar char="•"/>
            </a:pPr>
            <a:endParaRPr lang="en-AU" sz="4800">
              <a:latin typeface="Arial"/>
              <a:ea typeface="Calibri" panose="020F0502020204030204"/>
              <a:cs typeface="Arial"/>
            </a:endParaRPr>
          </a:p>
          <a:p>
            <a:pPr marL="342900" indent="-342900">
              <a:spcAft>
                <a:spcPts val="1800"/>
              </a:spcAft>
              <a:buFont typeface="Arial" panose="020B0604020202020204" pitchFamily="34" charset="0"/>
              <a:buChar char="•"/>
            </a:pPr>
            <a:r>
              <a:rPr lang="en-AU" sz="4800">
                <a:latin typeface="Arial"/>
                <a:ea typeface="Calibri" panose="020F0502020204030204"/>
                <a:cs typeface="Arial"/>
              </a:rPr>
              <a:t>You can stop at any time</a:t>
            </a:r>
          </a:p>
          <a:p>
            <a:pPr marL="342900" indent="-342900">
              <a:spcAft>
                <a:spcPts val="1800"/>
              </a:spcAft>
              <a:buFont typeface="Arial" panose="020B0604020202020204" pitchFamily="34" charset="0"/>
              <a:buChar char="•"/>
            </a:pPr>
            <a:r>
              <a:rPr lang="en-AU" sz="4800">
                <a:latin typeface="Arial"/>
                <a:ea typeface="Calibri" panose="020F0502020204030204"/>
                <a:cs typeface="Arial"/>
              </a:rPr>
              <a:t>You can take a break</a:t>
            </a:r>
          </a:p>
          <a:p>
            <a:pPr marL="342900" indent="-342900">
              <a:spcAft>
                <a:spcPts val="1800"/>
              </a:spcAft>
              <a:buFont typeface="Arial" panose="020B0604020202020204" pitchFamily="34" charset="0"/>
              <a:buChar char="•"/>
            </a:pPr>
            <a:r>
              <a:rPr lang="en-AU" sz="4800">
                <a:latin typeface="Arial"/>
                <a:ea typeface="Calibri" panose="020F0502020204030204"/>
                <a:cs typeface="Arial"/>
              </a:rPr>
              <a:t>You can choose to watch the films later</a:t>
            </a:r>
          </a:p>
        </p:txBody>
      </p:sp>
      <p:pic>
        <p:nvPicPr>
          <p:cNvPr id="2" name="Online Media 1" descr="This short video explains that some of the Everyday Harm resources talk about times when people with disability felt hurt, left out, or not respected.&#10; &#10;This might make some people feel sad, upset, angry, or worried. upsetting, and this video shares ways you can look after yourself if you feel uncomfortable while watching, reading or taking part." title="Looking after yourself">
            <a:hlinkClick r:id="" action="ppaction://noaction"/>
            <a:extLst>
              <a:ext uri="{FF2B5EF4-FFF2-40B4-BE49-F238E27FC236}">
                <a16:creationId xmlns:a16="http://schemas.microsoft.com/office/drawing/2014/main" id="{52F9BFDE-D1E8-C957-A455-E23D7A3F96BF}"/>
              </a:ext>
            </a:extLst>
          </p:cNvPr>
          <p:cNvPicPr>
            <a:picLocks noRot="1" noChangeAspect="1"/>
          </p:cNvPicPr>
          <p:nvPr>
            <a:videoFile r:link="rId1"/>
          </p:nvPr>
        </p:nvPicPr>
        <p:blipFill>
          <a:blip r:embed="rId5"/>
          <a:stretch>
            <a:fillRect/>
          </a:stretch>
        </p:blipFill>
        <p:spPr>
          <a:xfrm>
            <a:off x="2623209" y="2828213"/>
            <a:ext cx="14210497" cy="8088352"/>
          </a:xfrm>
          <a:prstGeom prst="rect">
            <a:avLst/>
          </a:prstGeom>
        </p:spPr>
      </p:pic>
    </p:spTree>
    <p:extLst>
      <p:ext uri="{BB962C8B-B14F-4D97-AF65-F5344CB8AC3E}">
        <p14:creationId xmlns:p14="http://schemas.microsoft.com/office/powerpoint/2010/main" val="1502129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E2F1166-133A-3748-A6FA-8E70C7F7F66A}"/>
              </a:ext>
            </a:extLst>
          </p:cNvPr>
          <p:cNvSpPr txBox="1"/>
          <p:nvPr/>
        </p:nvSpPr>
        <p:spPr>
          <a:xfrm>
            <a:off x="984250" y="549275"/>
            <a:ext cx="12420600" cy="1323439"/>
          </a:xfrm>
          <a:prstGeom prst="rect">
            <a:avLst/>
          </a:prstGeom>
          <a:noFill/>
        </p:spPr>
        <p:txBody>
          <a:bodyPr wrap="square" lIns="91440" tIns="45720" rIns="91440" bIns="45720" rtlCol="0" anchor="t">
            <a:spAutoFit/>
          </a:bodyPr>
          <a:lstStyle/>
          <a:p>
            <a:r>
              <a:rPr lang="en-US" sz="8000">
                <a:solidFill>
                  <a:schemeClr val="bg1"/>
                </a:solidFill>
                <a:latin typeface="Arial"/>
                <a:cs typeface="Arial"/>
              </a:rPr>
              <a:t>Zac’s Story  </a:t>
            </a:r>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pic>
        <p:nvPicPr>
          <p:cNvPr id="2" name="Online Media 1" descr="PEH Film: Tom learns the importance of slowing down and listening">
            <a:hlinkClick r:id="" action="ppaction://media"/>
            <a:extLst>
              <a:ext uri="{FF2B5EF4-FFF2-40B4-BE49-F238E27FC236}">
                <a16:creationId xmlns:a16="http://schemas.microsoft.com/office/drawing/2014/main" id="{0836587F-8C59-A313-17F0-34AEE525DF70}"/>
              </a:ext>
            </a:extLst>
          </p:cNvPr>
          <p:cNvPicPr>
            <a:picLocks noRot="1" noChangeAspect="1"/>
          </p:cNvPicPr>
          <p:nvPr>
            <a:videoFile r:link="rId1"/>
          </p:nvPr>
        </p:nvPicPr>
        <p:blipFill>
          <a:blip r:embed="rId4"/>
          <a:stretch>
            <a:fillRect/>
          </a:stretch>
        </p:blipFill>
        <p:spPr>
          <a:xfrm>
            <a:off x="2555663" y="2565838"/>
            <a:ext cx="14630955" cy="8242791"/>
          </a:xfrm>
          <a:prstGeom prst="rect">
            <a:avLst/>
          </a:prstGeom>
        </p:spPr>
      </p:pic>
    </p:spTree>
    <p:extLst>
      <p:ext uri="{BB962C8B-B14F-4D97-AF65-F5344CB8AC3E}">
        <p14:creationId xmlns:p14="http://schemas.microsoft.com/office/powerpoint/2010/main" val="3207655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E7F647AB-084B-9563-B734-7F6E7F77A1F6}"/>
              </a:ext>
            </a:extLst>
          </p:cNvPr>
          <p:cNvSpPr txBox="1"/>
          <p:nvPr/>
        </p:nvSpPr>
        <p:spPr>
          <a:xfrm>
            <a:off x="984250" y="2725917"/>
            <a:ext cx="18025993" cy="10956846"/>
          </a:xfrm>
          <a:prstGeom prst="rect">
            <a:avLst/>
          </a:prstGeom>
          <a:noFill/>
        </p:spPr>
        <p:txBody>
          <a:bodyPr wrap="square" lIns="91440" tIns="45720" rIns="91440" bIns="45720" rtlCol="0" anchor="t">
            <a:spAutoFit/>
          </a:bodyPr>
          <a:lstStyle/>
          <a:p>
            <a:pPr>
              <a:spcAft>
                <a:spcPts val="600"/>
              </a:spcAft>
            </a:pPr>
            <a:r>
              <a:rPr lang="en-US" sz="4800">
                <a:latin typeface="Arial"/>
                <a:cs typeface="Arial"/>
              </a:rPr>
              <a:t>In small groups consider Zac’s story and respond to the questions below:</a:t>
            </a:r>
          </a:p>
          <a:p>
            <a:pPr>
              <a:spcAft>
                <a:spcPts val="600"/>
              </a:spcAft>
            </a:pPr>
            <a:endParaRPr lang="en-US" sz="6600">
              <a:latin typeface="Arial" panose="020B0604020202020204" pitchFamily="34" charset="0"/>
              <a:cs typeface="Arial" panose="020B0604020202020204" pitchFamily="34" charset="0"/>
            </a:endParaRPr>
          </a:p>
          <a:p>
            <a:pPr marL="685800" indent="-685800">
              <a:spcAft>
                <a:spcPts val="600"/>
              </a:spcAft>
              <a:buFont typeface="Arial,Sans-Serif"/>
              <a:buChar char="•"/>
            </a:pPr>
            <a:r>
              <a:rPr lang="en-US" sz="4000">
                <a:latin typeface="Arial"/>
                <a:cs typeface="Arial"/>
              </a:rPr>
              <a:t>How did the everyday harm come about? (Notice) </a:t>
            </a:r>
          </a:p>
          <a:p>
            <a:pPr marL="685800" indent="-685800">
              <a:spcAft>
                <a:spcPts val="600"/>
              </a:spcAft>
              <a:buFont typeface="Arial,Sans-Serif"/>
              <a:buChar char="•"/>
            </a:pPr>
            <a:r>
              <a:rPr lang="en-US" sz="4000">
                <a:latin typeface="Arial"/>
                <a:cs typeface="Arial"/>
              </a:rPr>
              <a:t>How did Tom, the support worker, notice things were not ok? (Notice) </a:t>
            </a:r>
          </a:p>
          <a:p>
            <a:pPr marL="685800" indent="-685800">
              <a:spcAft>
                <a:spcPts val="600"/>
              </a:spcAft>
              <a:buFont typeface="Arial,Sans-Serif"/>
              <a:buChar char="•"/>
            </a:pPr>
            <a:r>
              <a:rPr lang="en-US" sz="4000">
                <a:latin typeface="Arial"/>
                <a:cs typeface="Arial"/>
              </a:rPr>
              <a:t>What did Tom do once he noticed everyday harm was happening? (Acknowledge)</a:t>
            </a:r>
          </a:p>
          <a:p>
            <a:pPr marL="685800" indent="-685800">
              <a:spcAft>
                <a:spcPts val="600"/>
              </a:spcAft>
              <a:buFont typeface="Arial,Sans-Serif"/>
              <a:buChar char="•"/>
            </a:pPr>
            <a:r>
              <a:rPr lang="en-US" sz="4000">
                <a:latin typeface="Arial"/>
                <a:cs typeface="Arial"/>
              </a:rPr>
              <a:t>What did Zac and Tom do to respond / take action together?  (Respond) </a:t>
            </a:r>
          </a:p>
          <a:p>
            <a:pPr marL="685800" indent="-685800">
              <a:spcAft>
                <a:spcPts val="600"/>
              </a:spcAft>
              <a:buFont typeface="Arial,Sans-Serif"/>
              <a:buChar char="•"/>
            </a:pPr>
            <a:r>
              <a:rPr lang="en-US" sz="4000">
                <a:latin typeface="Arial"/>
                <a:cs typeface="Arial"/>
              </a:rPr>
              <a:t>What did Tom do to make his support relationship with Zac better? (Repair) </a:t>
            </a:r>
          </a:p>
          <a:p>
            <a:pPr marL="685800" indent="-685800">
              <a:spcAft>
                <a:spcPts val="600"/>
              </a:spcAft>
              <a:buFont typeface="Arial,Sans-Serif"/>
              <a:buChar char="•"/>
            </a:pPr>
            <a:r>
              <a:rPr lang="en-US" sz="4000">
                <a:latin typeface="Arial"/>
                <a:cs typeface="Arial"/>
              </a:rPr>
              <a:t>How could Zac and Tom stop this from happening in the future? (make things better)</a:t>
            </a:r>
            <a:endParaRPr lang="en-US" sz="2800"/>
          </a:p>
          <a:p>
            <a:pPr>
              <a:spcAft>
                <a:spcPts val="600"/>
              </a:spcAft>
            </a:pPr>
            <a:endParaRPr lang="en-US" sz="3200">
              <a:latin typeface="Arial" panose="020B0604020202020204" pitchFamily="34" charset="0"/>
              <a:cs typeface="Arial" panose="020B0604020202020204" pitchFamily="34" charset="0"/>
            </a:endParaRPr>
          </a:p>
          <a:p>
            <a:pPr>
              <a:spcAft>
                <a:spcPts val="600"/>
              </a:spcAft>
            </a:pPr>
            <a:endParaRPr lang="en-US" sz="2800">
              <a:latin typeface="Arial" panose="020B0604020202020204" pitchFamily="34" charset="0"/>
              <a:cs typeface="Arial" panose="020B0604020202020204" pitchFamily="34" charset="0"/>
            </a:endParaRPr>
          </a:p>
          <a:p>
            <a:pPr marL="685800" indent="-685800">
              <a:spcAft>
                <a:spcPts val="600"/>
              </a:spcAft>
              <a:buFont typeface="Arial" panose="020B0604020202020204" pitchFamily="34" charset="0"/>
              <a:buChar char="•"/>
            </a:pPr>
            <a:endParaRPr lang="en-US" sz="2800">
              <a:latin typeface="Arial" panose="020B0604020202020204" pitchFamily="34" charset="0"/>
              <a:cs typeface="Arial" panose="020B0604020202020204" pitchFamily="34" charset="0"/>
            </a:endParaRPr>
          </a:p>
          <a:p>
            <a:pPr marL="685800" indent="-685800">
              <a:spcAft>
                <a:spcPts val="600"/>
              </a:spcAft>
              <a:buFont typeface="Arial" panose="020B0604020202020204" pitchFamily="34" charset="0"/>
              <a:buChar char="•"/>
            </a:pPr>
            <a:endParaRPr lang="en-US" sz="2800">
              <a:solidFill>
                <a:srgbClr val="FF0000"/>
              </a:solidFill>
              <a:latin typeface="Arial" panose="020B0604020202020204" pitchFamily="34" charset="0"/>
              <a:cs typeface="Arial" panose="020B0604020202020204" pitchFamily="34" charset="0"/>
            </a:endParaRPr>
          </a:p>
          <a:p>
            <a:pPr>
              <a:spcAft>
                <a:spcPts val="600"/>
              </a:spcAft>
            </a:pPr>
            <a:r>
              <a:rPr lang="en-US" sz="4800">
                <a:latin typeface="Arial"/>
                <a:cs typeface="Arial"/>
              </a:rPr>
              <a:t> </a:t>
            </a:r>
          </a:p>
        </p:txBody>
      </p:sp>
      <p:sp>
        <p:nvSpPr>
          <p:cNvPr id="7" name="TextBox 6">
            <a:extLst>
              <a:ext uri="{FF2B5EF4-FFF2-40B4-BE49-F238E27FC236}">
                <a16:creationId xmlns:a16="http://schemas.microsoft.com/office/drawing/2014/main" id="{3F9F94B5-9113-31C2-658E-922AA6F8ED49}"/>
              </a:ext>
            </a:extLst>
          </p:cNvPr>
          <p:cNvSpPr txBox="1"/>
          <p:nvPr/>
        </p:nvSpPr>
        <p:spPr>
          <a:xfrm>
            <a:off x="984250" y="549275"/>
            <a:ext cx="16535400" cy="1323439"/>
          </a:xfrm>
          <a:prstGeom prst="rect">
            <a:avLst/>
          </a:prstGeom>
          <a:noFill/>
        </p:spPr>
        <p:txBody>
          <a:bodyPr wrap="square" lIns="91440" tIns="45720" rIns="91440" bIns="45720" rtlCol="0" anchor="t">
            <a:spAutoFit/>
          </a:bodyPr>
          <a:lstStyle/>
          <a:p>
            <a:r>
              <a:rPr lang="en-US" sz="8000">
                <a:solidFill>
                  <a:schemeClr val="bg1"/>
                </a:solidFill>
                <a:latin typeface="Arial"/>
                <a:cs typeface="Arial"/>
              </a:rPr>
              <a:t>Reflect on Zac’s story  </a:t>
            </a:r>
          </a:p>
        </p:txBody>
      </p:sp>
    </p:spTree>
    <p:extLst>
      <p:ext uri="{BB962C8B-B14F-4D97-AF65-F5344CB8AC3E}">
        <p14:creationId xmlns:p14="http://schemas.microsoft.com/office/powerpoint/2010/main" val="4042358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554545"/>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DAF853A9-CA6B-D913-31E8-65660F72431B}"/>
              </a:ext>
            </a:extLst>
          </p:cNvPr>
          <p:cNvSpPr txBox="1"/>
          <p:nvPr/>
        </p:nvSpPr>
        <p:spPr>
          <a:xfrm>
            <a:off x="374650" y="-6986"/>
            <a:ext cx="17057692" cy="2554545"/>
          </a:xfrm>
          <a:prstGeom prst="rect">
            <a:avLst/>
          </a:prstGeom>
          <a:noFill/>
        </p:spPr>
        <p:txBody>
          <a:bodyPr wrap="square" lIns="91440" tIns="45720" rIns="91440" bIns="45720" rtlCol="0" anchor="t">
            <a:spAutoFit/>
          </a:bodyPr>
          <a:lstStyle/>
          <a:p>
            <a:r>
              <a:rPr lang="en-US" sz="8000" dirty="0">
                <a:solidFill>
                  <a:schemeClr val="bg1"/>
                </a:solidFill>
                <a:latin typeface="Arial"/>
                <a:cs typeface="Arial"/>
              </a:rPr>
              <a:t>Everyday steps to address and repair everyday harm  </a:t>
            </a:r>
          </a:p>
        </p:txBody>
      </p:sp>
      <p:pic>
        <p:nvPicPr>
          <p:cNvPr id="2" name="Picture 1" descr="A diagram of a diagram&#10;&#10;AI-generated content may be incorrect.">
            <a:extLst>
              <a:ext uri="{FF2B5EF4-FFF2-40B4-BE49-F238E27FC236}">
                <a16:creationId xmlns:a16="http://schemas.microsoft.com/office/drawing/2014/main" id="{35F2EE81-CAF3-122C-92E0-C7FFD2349E89}"/>
              </a:ext>
            </a:extLst>
          </p:cNvPr>
          <p:cNvPicPr>
            <a:picLocks noChangeAspect="1"/>
          </p:cNvPicPr>
          <p:nvPr/>
        </p:nvPicPr>
        <p:blipFill>
          <a:blip r:embed="rId3"/>
          <a:srcRect l="1551" t="11039" r="1851" b="12731"/>
          <a:stretch>
            <a:fillRect/>
          </a:stretch>
        </p:blipFill>
        <p:spPr>
          <a:xfrm>
            <a:off x="2747114" y="3001794"/>
            <a:ext cx="14251886" cy="7948704"/>
          </a:xfrm>
          <a:prstGeom prst="rect">
            <a:avLst/>
          </a:prstGeom>
        </p:spPr>
      </p:pic>
    </p:spTree>
    <p:extLst>
      <p:ext uri="{BB962C8B-B14F-4D97-AF65-F5344CB8AC3E}">
        <p14:creationId xmlns:p14="http://schemas.microsoft.com/office/powerpoint/2010/main" val="3736107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C6699-7AAD-6757-BFAD-004D9108949C}"/>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452DF662-9EFF-3BEC-FEFC-00B5D880C858}"/>
              </a:ext>
            </a:extLst>
          </p:cNvPr>
          <p:cNvSpPr/>
          <p:nvPr/>
        </p:nvSpPr>
        <p:spPr>
          <a:xfrm>
            <a:off x="0" y="-1"/>
            <a:ext cx="20104100" cy="2508039"/>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00FFE77A-7503-D502-1BE6-CE5D0B7D0F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0A4C34EB-46C3-0C49-BB70-4225A5723FC0}"/>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Notice the everyday harm </a:t>
            </a:r>
          </a:p>
        </p:txBody>
      </p:sp>
      <p:sp>
        <p:nvSpPr>
          <p:cNvPr id="7" name="TextBox 6">
            <a:extLst>
              <a:ext uri="{FF2B5EF4-FFF2-40B4-BE49-F238E27FC236}">
                <a16:creationId xmlns:a16="http://schemas.microsoft.com/office/drawing/2014/main" id="{B2944A20-585C-81A5-8D76-85BC17D60CA6}"/>
              </a:ext>
            </a:extLst>
          </p:cNvPr>
          <p:cNvSpPr txBox="1"/>
          <p:nvPr/>
        </p:nvSpPr>
        <p:spPr>
          <a:xfrm>
            <a:off x="984250" y="3098731"/>
            <a:ext cx="18211800" cy="6001643"/>
          </a:xfrm>
          <a:prstGeom prst="rect">
            <a:avLst/>
          </a:prstGeom>
          <a:noFill/>
        </p:spPr>
        <p:txBody>
          <a:bodyPr wrap="square" lIns="91440" tIns="45720" rIns="91440" bIns="45720" rtlCol="0" anchor="t">
            <a:spAutoFit/>
          </a:bodyPr>
          <a:lstStyle/>
          <a:p>
            <a:pPr fontAlgn="base"/>
            <a:r>
              <a:rPr lang="en-US" sz="4800">
                <a:latin typeface="Arial" panose="020B0604020202020204" pitchFamily="34" charset="0"/>
                <a:cs typeface="Arial" panose="020B0604020202020204" pitchFamily="34" charset="0"/>
              </a:rPr>
              <a:t>Noticing everyday harm helps us address it. </a:t>
            </a:r>
          </a:p>
          <a:p>
            <a:pPr fontAlgn="base"/>
            <a:endParaRPr lang="en-US" sz="4800">
              <a:latin typeface="Arial" panose="020B0604020202020204" pitchFamily="34" charset="0"/>
              <a:cs typeface="Arial" panose="020B0604020202020204" pitchFamily="34" charset="0"/>
            </a:endParaRPr>
          </a:p>
          <a:p>
            <a:pPr fontAlgn="base"/>
            <a:r>
              <a:rPr lang="en-US" sz="4800">
                <a:latin typeface="Arial" panose="020B0604020202020204" pitchFamily="34" charset="0"/>
                <a:cs typeface="Arial" panose="020B0604020202020204" pitchFamily="34" charset="0"/>
              </a:rPr>
              <a:t>We can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Learn to name everyday harm to help us notice it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Practice naming and describing everyday harm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Take time to develop trust with people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Learn about each other’s communication preferences </a:t>
            </a:r>
          </a:p>
          <a:p>
            <a:pPr marL="685800" indent="-685800" fontAlgn="base">
              <a:buFont typeface="Arial" panose="020B0604020202020204" pitchFamily="34" charset="0"/>
              <a:buChar char="•"/>
            </a:pPr>
            <a:r>
              <a:rPr lang="en-US" sz="4800">
                <a:latin typeface="Arial"/>
                <a:cs typeface="Arial"/>
              </a:rPr>
              <a:t>Learn about past experiences of harm </a:t>
            </a:r>
          </a:p>
        </p:txBody>
      </p:sp>
    </p:spTree>
    <p:extLst>
      <p:ext uri="{BB962C8B-B14F-4D97-AF65-F5344CB8AC3E}">
        <p14:creationId xmlns:p14="http://schemas.microsoft.com/office/powerpoint/2010/main" val="2551720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39172-DDCF-2189-0151-BE48CAF539D3}"/>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1A9BE47D-7F9F-5781-5F11-3F471AB4B18F}"/>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3BBEE3FA-90A7-AB52-C71E-C3D0EE7247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BD79A526-FC37-5F75-6003-5DA2C308130E}"/>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Notice the everyday harm  </a:t>
            </a:r>
          </a:p>
        </p:txBody>
      </p:sp>
      <p:pic>
        <p:nvPicPr>
          <p:cNvPr id="3" name="Picture 2">
            <a:extLst>
              <a:ext uri="{FF2B5EF4-FFF2-40B4-BE49-F238E27FC236}">
                <a16:creationId xmlns:a16="http://schemas.microsoft.com/office/drawing/2014/main" id="{08CCF106-B899-A1A0-A44B-684A4DE17588}"/>
              </a:ext>
            </a:extLst>
          </p:cNvPr>
          <p:cNvPicPr>
            <a:picLocks noChangeAspect="1"/>
          </p:cNvPicPr>
          <p:nvPr/>
        </p:nvPicPr>
        <p:blipFill>
          <a:blip r:embed="rId4"/>
          <a:srcRect/>
          <a:stretch/>
        </p:blipFill>
        <p:spPr>
          <a:xfrm>
            <a:off x="3069899" y="1872714"/>
            <a:ext cx="13545418" cy="9583262"/>
          </a:xfrm>
          <a:prstGeom prst="rect">
            <a:avLst/>
          </a:prstGeom>
        </p:spPr>
      </p:pic>
    </p:spTree>
    <p:extLst>
      <p:ext uri="{BB962C8B-B14F-4D97-AF65-F5344CB8AC3E}">
        <p14:creationId xmlns:p14="http://schemas.microsoft.com/office/powerpoint/2010/main" val="3906986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C7B5C-D8EA-28D7-0B2A-27CAEACB4B1A}"/>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1137E062-249E-2279-A051-F40AB24152EE}"/>
              </a:ext>
            </a:extLst>
          </p:cNvPr>
          <p:cNvSpPr/>
          <p:nvPr/>
        </p:nvSpPr>
        <p:spPr>
          <a:xfrm>
            <a:off x="0" y="-1"/>
            <a:ext cx="20104100" cy="239368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03FEDB96-2900-197D-FEC6-0AD1125C3D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7F5EC165-6C53-3653-D1ED-24D63522241E}"/>
              </a:ext>
            </a:extLst>
          </p:cNvPr>
          <p:cNvSpPr txBox="1"/>
          <p:nvPr/>
        </p:nvSpPr>
        <p:spPr>
          <a:xfrm>
            <a:off x="984250" y="549275"/>
            <a:ext cx="1346327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Acknowledge everyday harm </a:t>
            </a:r>
          </a:p>
        </p:txBody>
      </p:sp>
      <p:sp>
        <p:nvSpPr>
          <p:cNvPr id="7" name="TextBox 6">
            <a:extLst>
              <a:ext uri="{FF2B5EF4-FFF2-40B4-BE49-F238E27FC236}">
                <a16:creationId xmlns:a16="http://schemas.microsoft.com/office/drawing/2014/main" id="{0796F4D6-6E4B-7094-C14B-F23955E08A5C}"/>
              </a:ext>
            </a:extLst>
          </p:cNvPr>
          <p:cNvSpPr txBox="1"/>
          <p:nvPr/>
        </p:nvSpPr>
        <p:spPr>
          <a:xfrm>
            <a:off x="693653" y="2828772"/>
            <a:ext cx="17797393" cy="6740307"/>
          </a:xfrm>
          <a:prstGeom prst="rect">
            <a:avLst/>
          </a:prstGeom>
          <a:noFill/>
        </p:spPr>
        <p:txBody>
          <a:bodyPr wrap="square" rtlCol="0">
            <a:spAutoFit/>
          </a:bodyPr>
          <a:lstStyle/>
          <a:p>
            <a:pPr fontAlgn="base"/>
            <a:r>
              <a:rPr lang="en-US" sz="4800">
                <a:latin typeface="Arial" panose="020B0604020202020204" pitchFamily="34" charset="0"/>
                <a:cs typeface="Arial" panose="020B0604020202020204" pitchFamily="34" charset="0"/>
              </a:rPr>
              <a:t>When we think everyday harm has happened, we can check in with each other about it. </a:t>
            </a:r>
          </a:p>
          <a:p>
            <a:pPr fontAlgn="base"/>
            <a:endParaRPr lang="en-US" sz="4800">
              <a:latin typeface="Arial" panose="020B0604020202020204" pitchFamily="34" charset="0"/>
              <a:cs typeface="Arial" panose="020B0604020202020204" pitchFamily="34" charset="0"/>
            </a:endParaRPr>
          </a:p>
          <a:p>
            <a:pPr fontAlgn="base"/>
            <a:r>
              <a:rPr lang="en-US" sz="4800">
                <a:latin typeface="Arial" panose="020B0604020202020204" pitchFamily="34" charset="0"/>
                <a:cs typeface="Arial" panose="020B0604020202020204" pitchFamily="34" charset="0"/>
              </a:rPr>
              <a:t>We can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Ask if harm has happened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Name and describe the harm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Communicate about the harm experienced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Describe what caused the harm</a:t>
            </a:r>
          </a:p>
          <a:p>
            <a:pPr fontAlgn="base"/>
            <a:endParaRPr lang="en-US" sz="4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6026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09A5E-DCB3-ADA4-B400-F37AE8A8F8A6}"/>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3F350FA9-907E-2F89-69A7-D7FC240D75C5}"/>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6A84F3DB-BF9F-61E2-9221-2D0709B42A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80B948E6-EC43-11CD-B125-09F17B5D7FD6}"/>
              </a:ext>
            </a:extLst>
          </p:cNvPr>
          <p:cNvSpPr txBox="1"/>
          <p:nvPr/>
        </p:nvSpPr>
        <p:spPr>
          <a:xfrm>
            <a:off x="984250" y="549275"/>
            <a:ext cx="141732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Acknowledge everyday harm   </a:t>
            </a:r>
          </a:p>
        </p:txBody>
      </p:sp>
      <p:pic>
        <p:nvPicPr>
          <p:cNvPr id="3" name="Picture 2">
            <a:extLst>
              <a:ext uri="{FF2B5EF4-FFF2-40B4-BE49-F238E27FC236}">
                <a16:creationId xmlns:a16="http://schemas.microsoft.com/office/drawing/2014/main" id="{A3023D63-F63B-95EE-7743-9E3C7249B151}"/>
              </a:ext>
            </a:extLst>
          </p:cNvPr>
          <p:cNvPicPr>
            <a:picLocks noChangeAspect="1"/>
          </p:cNvPicPr>
          <p:nvPr/>
        </p:nvPicPr>
        <p:blipFill>
          <a:blip r:embed="rId4"/>
          <a:srcRect t="3389" r="-85" b="4703"/>
          <a:stretch>
            <a:fillRect/>
          </a:stretch>
        </p:blipFill>
        <p:spPr>
          <a:xfrm>
            <a:off x="3087869" y="2457922"/>
            <a:ext cx="13447814" cy="8779560"/>
          </a:xfrm>
          <a:prstGeom prst="rect">
            <a:avLst/>
          </a:prstGeom>
        </p:spPr>
      </p:pic>
    </p:spTree>
    <p:extLst>
      <p:ext uri="{BB962C8B-B14F-4D97-AF65-F5344CB8AC3E}">
        <p14:creationId xmlns:p14="http://schemas.microsoft.com/office/powerpoint/2010/main" val="1758256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ABBA4-CFCC-562D-8C1D-BEBE9F97F2D4}"/>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DE939D71-0914-1A81-60DE-3CBF95EA6284}"/>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FF10A0CA-DAE4-A6F1-995E-B0F4FA62D2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770101E3-6666-E6AA-FDFF-98CBB1476672}"/>
              </a:ext>
            </a:extLst>
          </p:cNvPr>
          <p:cNvSpPr txBox="1"/>
          <p:nvPr/>
        </p:nvSpPr>
        <p:spPr>
          <a:xfrm>
            <a:off x="984250" y="549275"/>
            <a:ext cx="12420600" cy="1323439"/>
          </a:xfrm>
          <a:prstGeom prst="rect">
            <a:avLst/>
          </a:prstGeom>
          <a:noFill/>
        </p:spPr>
        <p:txBody>
          <a:bodyPr wrap="square" rtlCol="0">
            <a:spAutoFit/>
          </a:bodyPr>
          <a:lstStyle/>
          <a:p>
            <a:r>
              <a:rPr lang="en-US" sz="8000" dirty="0">
                <a:solidFill>
                  <a:schemeClr val="bg1"/>
                </a:solidFill>
                <a:latin typeface="Arial" panose="020B0604020202020204" pitchFamily="34" charset="0"/>
                <a:cs typeface="Arial" panose="020B0604020202020204" pitchFamily="34" charset="0"/>
              </a:rPr>
              <a:t>Respond to everyday harm </a:t>
            </a:r>
          </a:p>
        </p:txBody>
      </p:sp>
      <p:sp>
        <p:nvSpPr>
          <p:cNvPr id="7" name="TextBox 6">
            <a:extLst>
              <a:ext uri="{FF2B5EF4-FFF2-40B4-BE49-F238E27FC236}">
                <a16:creationId xmlns:a16="http://schemas.microsoft.com/office/drawing/2014/main" id="{C9DCF37E-FA3F-31E1-1846-CBCC5002A1D3}"/>
              </a:ext>
            </a:extLst>
          </p:cNvPr>
          <p:cNvSpPr txBox="1"/>
          <p:nvPr/>
        </p:nvSpPr>
        <p:spPr>
          <a:xfrm>
            <a:off x="1017657" y="3063875"/>
            <a:ext cx="18254594" cy="7478970"/>
          </a:xfrm>
          <a:prstGeom prst="rect">
            <a:avLst/>
          </a:prstGeom>
          <a:noFill/>
        </p:spPr>
        <p:txBody>
          <a:bodyPr wrap="square" lIns="91440" tIns="45720" rIns="91440" bIns="45720" rtlCol="0" anchor="t">
            <a:spAutoFit/>
          </a:bodyPr>
          <a:lstStyle/>
          <a:p>
            <a:pPr fontAlgn="base"/>
            <a:r>
              <a:rPr lang="en-US" sz="4800">
                <a:latin typeface="Arial"/>
                <a:cs typeface="Arial"/>
              </a:rPr>
              <a:t>We can share and solve the problem together to respond to everyday harm.  </a:t>
            </a:r>
          </a:p>
          <a:p>
            <a:pPr fontAlgn="base"/>
            <a:endParaRPr lang="en-US" sz="4800">
              <a:latin typeface="Arial" panose="020B0604020202020204" pitchFamily="34" charset="0"/>
              <a:cs typeface="Arial" panose="020B0604020202020204" pitchFamily="34" charset="0"/>
            </a:endParaRPr>
          </a:p>
          <a:p>
            <a:pPr fontAlgn="base"/>
            <a:r>
              <a:rPr lang="en-US" sz="4800">
                <a:latin typeface="Arial"/>
                <a:cs typeface="Arial"/>
              </a:rPr>
              <a:t>We can </a:t>
            </a:r>
          </a:p>
          <a:p>
            <a:pPr marL="685800" indent="-685800" fontAlgn="base">
              <a:buFont typeface="Arial" panose="020B0604020202020204" pitchFamily="34" charset="0"/>
              <a:buChar char="•"/>
            </a:pPr>
            <a:r>
              <a:rPr lang="en-US" sz="4800">
                <a:latin typeface="Arial"/>
                <a:cs typeface="Arial"/>
              </a:rPr>
              <a:t>Ask how we can work better together </a:t>
            </a:r>
          </a:p>
          <a:p>
            <a:pPr marL="685800" indent="-685800" fontAlgn="base">
              <a:buFont typeface="Arial" panose="020B0604020202020204" pitchFamily="34" charset="0"/>
              <a:buChar char="•"/>
            </a:pPr>
            <a:r>
              <a:rPr lang="en-US" sz="4800">
                <a:latin typeface="Arial"/>
                <a:cs typeface="Arial"/>
              </a:rPr>
              <a:t>Share ideas about the cause of the harm, our own actions, other people’s actions, and the situation where the harm occurred  </a:t>
            </a:r>
          </a:p>
          <a:p>
            <a:pPr marL="685800" indent="-685800" fontAlgn="base">
              <a:buFont typeface="Arial" panose="020B0604020202020204" pitchFamily="34" charset="0"/>
              <a:buChar char="•"/>
            </a:pPr>
            <a:r>
              <a:rPr lang="en-US" sz="4800">
                <a:latin typeface="Arial"/>
                <a:cs typeface="Arial"/>
              </a:rPr>
              <a:t>Plan together about how to resolve the harmful situation </a:t>
            </a:r>
          </a:p>
          <a:p>
            <a:pPr marL="685800" indent="-685800" fontAlgn="base">
              <a:buFont typeface="Arial" panose="020B0604020202020204" pitchFamily="34" charset="0"/>
              <a:buChar char="•"/>
            </a:pPr>
            <a:r>
              <a:rPr lang="en-US" sz="4800">
                <a:latin typeface="Arial"/>
                <a:cs typeface="Arial"/>
              </a:rPr>
              <a:t>Identify who can help us resolve the harm</a:t>
            </a:r>
          </a:p>
          <a:p>
            <a:pPr marL="685800" indent="-685800" fontAlgn="base">
              <a:buFont typeface="Arial" panose="020B0604020202020204" pitchFamily="34" charset="0"/>
              <a:buChar char="•"/>
            </a:pPr>
            <a:r>
              <a:rPr lang="en-US" sz="4800">
                <a:latin typeface="Arial"/>
                <a:cs typeface="Arial"/>
              </a:rPr>
              <a:t>Check if we need help from other people to resolve the harm </a:t>
            </a:r>
          </a:p>
        </p:txBody>
      </p:sp>
    </p:spTree>
    <p:extLst>
      <p:ext uri="{BB962C8B-B14F-4D97-AF65-F5344CB8AC3E}">
        <p14:creationId xmlns:p14="http://schemas.microsoft.com/office/powerpoint/2010/main" val="420250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2DA9D-9DA0-8E93-9476-49BDCFC7E8D5}"/>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CC16CF6A-21E4-F040-C731-C004237C4D4E}"/>
              </a:ext>
            </a:extLst>
          </p:cNvPr>
          <p:cNvSpPr/>
          <p:nvPr/>
        </p:nvSpPr>
        <p:spPr>
          <a:xfrm>
            <a:off x="0" y="-1"/>
            <a:ext cx="20104100" cy="243942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295E1DA7-9453-176A-56B9-97CD63CA517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3C6F25A2-5E99-B599-47FF-9E917D4F6CBA}"/>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Respond to everyday harm   </a:t>
            </a:r>
          </a:p>
        </p:txBody>
      </p:sp>
      <p:pic>
        <p:nvPicPr>
          <p:cNvPr id="2" name="Picture 1">
            <a:extLst>
              <a:ext uri="{FF2B5EF4-FFF2-40B4-BE49-F238E27FC236}">
                <a16:creationId xmlns:a16="http://schemas.microsoft.com/office/drawing/2014/main" id="{D55862B6-A93D-0A6D-83D2-4B4CE9130DD9}"/>
              </a:ext>
            </a:extLst>
          </p:cNvPr>
          <p:cNvPicPr>
            <a:picLocks noChangeAspect="1"/>
          </p:cNvPicPr>
          <p:nvPr/>
        </p:nvPicPr>
        <p:blipFill>
          <a:blip r:embed="rId3"/>
          <a:srcRect/>
          <a:stretch/>
        </p:blipFill>
        <p:spPr>
          <a:xfrm>
            <a:off x="3396663" y="2168958"/>
            <a:ext cx="13310774" cy="9417253"/>
          </a:xfrm>
          <a:prstGeom prst="rect">
            <a:avLst/>
          </a:prstGeom>
        </p:spPr>
      </p:pic>
    </p:spTree>
    <p:extLst>
      <p:ext uri="{BB962C8B-B14F-4D97-AF65-F5344CB8AC3E}">
        <p14:creationId xmlns:p14="http://schemas.microsoft.com/office/powerpoint/2010/main" val="1871395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ADDF6-FBFE-61B9-D4D8-97DE5DA61EF4}"/>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AE297593-0F77-6A1C-AD42-2B3D5416F426}"/>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A2B5CFA4-65D7-1F8F-6D5C-DC243BF6E8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73FDBC75-99B4-568E-310B-F5CD0FBF35D5}"/>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Repair everyday harm  </a:t>
            </a:r>
          </a:p>
        </p:txBody>
      </p:sp>
      <p:sp>
        <p:nvSpPr>
          <p:cNvPr id="7" name="TextBox 6">
            <a:extLst>
              <a:ext uri="{FF2B5EF4-FFF2-40B4-BE49-F238E27FC236}">
                <a16:creationId xmlns:a16="http://schemas.microsoft.com/office/drawing/2014/main" id="{83DC1A85-CF1E-2772-B236-86ED1A08DC52}"/>
              </a:ext>
            </a:extLst>
          </p:cNvPr>
          <p:cNvSpPr txBox="1"/>
          <p:nvPr/>
        </p:nvSpPr>
        <p:spPr>
          <a:xfrm>
            <a:off x="995621" y="2911475"/>
            <a:ext cx="17602200" cy="7478970"/>
          </a:xfrm>
          <a:prstGeom prst="rect">
            <a:avLst/>
          </a:prstGeom>
          <a:noFill/>
        </p:spPr>
        <p:txBody>
          <a:bodyPr wrap="square" lIns="91440" tIns="45720" rIns="91440" bIns="45720" rtlCol="0" anchor="t">
            <a:spAutoFit/>
          </a:bodyPr>
          <a:lstStyle/>
          <a:p>
            <a:pPr fontAlgn="base"/>
            <a:r>
              <a:rPr lang="en-US" sz="4800">
                <a:latin typeface="Arial"/>
                <a:cs typeface="Arial"/>
              </a:rPr>
              <a:t>After we respond to everyday harm, we often need to repair it. </a:t>
            </a:r>
          </a:p>
          <a:p>
            <a:pPr fontAlgn="base"/>
            <a:endParaRPr lang="en-US" sz="4800">
              <a:latin typeface="Arial" panose="020B0604020202020204" pitchFamily="34" charset="0"/>
              <a:cs typeface="Arial" panose="020B0604020202020204" pitchFamily="34" charset="0"/>
            </a:endParaRPr>
          </a:p>
          <a:p>
            <a:pPr fontAlgn="base"/>
            <a:r>
              <a:rPr lang="en-US" sz="4800">
                <a:latin typeface="Arial"/>
                <a:cs typeface="Arial"/>
              </a:rPr>
              <a:t>We can repair harm together by </a:t>
            </a:r>
          </a:p>
          <a:p>
            <a:pPr fontAlgn="base"/>
            <a:endParaRPr lang="en-US" sz="4800">
              <a:latin typeface="Arial" panose="020B0604020202020204" pitchFamily="34" charset="0"/>
              <a:cs typeface="Arial" panose="020B0604020202020204" pitchFamily="34" charset="0"/>
            </a:endParaRPr>
          </a:p>
          <a:p>
            <a:pPr marL="685800" indent="-685800" fontAlgn="base">
              <a:buFont typeface="Arial" panose="020B0604020202020204" pitchFamily="34" charset="0"/>
              <a:buChar char="•"/>
            </a:pPr>
            <a:r>
              <a:rPr lang="en-US" sz="4800" err="1">
                <a:latin typeface="Arial"/>
                <a:cs typeface="Arial"/>
              </a:rPr>
              <a:t>Apologising</a:t>
            </a:r>
            <a:r>
              <a:rPr lang="en-US" sz="4800">
                <a:latin typeface="Arial"/>
                <a:cs typeface="Arial"/>
              </a:rPr>
              <a:t> and by expressing forgiveness</a:t>
            </a:r>
          </a:p>
          <a:p>
            <a:pPr marL="685800" indent="-685800" fontAlgn="base">
              <a:buFont typeface="Arial" panose="020B0604020202020204" pitchFamily="34" charset="0"/>
              <a:buChar char="•"/>
            </a:pPr>
            <a:r>
              <a:rPr lang="en-US" sz="4800">
                <a:latin typeface="Arial"/>
                <a:cs typeface="Arial"/>
              </a:rPr>
              <a:t>Asking for help from the supporters we trust </a:t>
            </a:r>
          </a:p>
          <a:p>
            <a:pPr marL="685800" indent="-685800" fontAlgn="base">
              <a:buFont typeface="Arial" panose="020B0604020202020204" pitchFamily="34" charset="0"/>
              <a:buChar char="•"/>
            </a:pPr>
            <a:r>
              <a:rPr lang="en-US" sz="4800">
                <a:latin typeface="Arial"/>
                <a:cs typeface="Arial"/>
              </a:rPr>
              <a:t>Listening and acknowledging. </a:t>
            </a:r>
          </a:p>
          <a:p>
            <a:pPr fontAlgn="base"/>
            <a:endParaRPr lang="en-US" sz="4800">
              <a:latin typeface="Arial" panose="020B0604020202020204" pitchFamily="34" charset="0"/>
              <a:cs typeface="Arial" panose="020B0604020202020204" pitchFamily="34" charset="0"/>
            </a:endParaRPr>
          </a:p>
          <a:p>
            <a:pPr fontAlgn="base"/>
            <a:r>
              <a:rPr lang="en-US" sz="4800">
                <a:latin typeface="Arial"/>
                <a:cs typeface="Arial"/>
              </a:rPr>
              <a:t>We work together to find a solution that everybody is happy with. </a:t>
            </a:r>
          </a:p>
        </p:txBody>
      </p:sp>
    </p:spTree>
    <p:extLst>
      <p:ext uri="{BB962C8B-B14F-4D97-AF65-F5344CB8AC3E}">
        <p14:creationId xmlns:p14="http://schemas.microsoft.com/office/powerpoint/2010/main" val="2920714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FC751-6999-82CD-B058-E66C3C0E6E11}"/>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4B4B6A0E-CE8F-7C2A-6F63-F02F7C80D462}"/>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7B6610B4-7F36-912C-2F10-104C086DEC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208C8C96-1D3B-6268-E5F7-F16E9F3FCC60}"/>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Repair everyday harm   </a:t>
            </a:r>
          </a:p>
        </p:txBody>
      </p:sp>
      <p:pic>
        <p:nvPicPr>
          <p:cNvPr id="2" name="Picture 1">
            <a:extLst>
              <a:ext uri="{FF2B5EF4-FFF2-40B4-BE49-F238E27FC236}">
                <a16:creationId xmlns:a16="http://schemas.microsoft.com/office/drawing/2014/main" id="{D8DE4B01-70DE-06D4-6C46-2E5D9F15455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94990" y="1472757"/>
            <a:ext cx="15459718" cy="10937612"/>
          </a:xfrm>
          <a:prstGeom prst="rect">
            <a:avLst/>
          </a:prstGeom>
        </p:spPr>
      </p:pic>
    </p:spTree>
    <p:extLst>
      <p:ext uri="{BB962C8B-B14F-4D97-AF65-F5344CB8AC3E}">
        <p14:creationId xmlns:p14="http://schemas.microsoft.com/office/powerpoint/2010/main" val="31979249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48516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EE9E137A-66DF-438E-7966-39A153D4602D}"/>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Make things better</a:t>
            </a:r>
          </a:p>
        </p:txBody>
      </p:sp>
      <p:sp>
        <p:nvSpPr>
          <p:cNvPr id="7" name="TextBox 6">
            <a:extLst>
              <a:ext uri="{FF2B5EF4-FFF2-40B4-BE49-F238E27FC236}">
                <a16:creationId xmlns:a16="http://schemas.microsoft.com/office/drawing/2014/main" id="{AEB97513-8B9E-B356-42AA-18CFCD36F77A}"/>
              </a:ext>
            </a:extLst>
          </p:cNvPr>
          <p:cNvSpPr txBox="1"/>
          <p:nvPr/>
        </p:nvSpPr>
        <p:spPr>
          <a:xfrm>
            <a:off x="772353" y="2874352"/>
            <a:ext cx="18559393" cy="8217634"/>
          </a:xfrm>
          <a:prstGeom prst="rect">
            <a:avLst/>
          </a:prstGeom>
          <a:noFill/>
        </p:spPr>
        <p:txBody>
          <a:bodyPr wrap="square" rtlCol="0">
            <a:spAutoFit/>
          </a:bodyPr>
          <a:lstStyle/>
          <a:p>
            <a:pPr fontAlgn="base"/>
            <a:r>
              <a:rPr lang="en-US" sz="4800">
                <a:latin typeface="Arial" panose="020B0604020202020204" pitchFamily="34" charset="0"/>
                <a:cs typeface="Arial" panose="020B0604020202020204" pitchFamily="34" charset="0"/>
              </a:rPr>
              <a:t>There are many ways we can make things better going forward. </a:t>
            </a:r>
          </a:p>
          <a:p>
            <a:pPr fontAlgn="base"/>
            <a:endParaRPr lang="en-US" sz="4800">
              <a:latin typeface="Arial" panose="020B0604020202020204" pitchFamily="34" charset="0"/>
              <a:cs typeface="Arial" panose="020B0604020202020204" pitchFamily="34" charset="0"/>
            </a:endParaRPr>
          </a:p>
          <a:p>
            <a:pPr fontAlgn="base"/>
            <a:r>
              <a:rPr lang="en-US" sz="4800">
                <a:latin typeface="Arial" panose="020B0604020202020204" pitchFamily="34" charset="0"/>
                <a:cs typeface="Arial" panose="020B0604020202020204" pitchFamily="34" charset="0"/>
              </a:rPr>
              <a:t>We can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make changes in our relationships to prevent harm from happening again.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Make positive changes in our support services to make a good vibe.  </a:t>
            </a: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Create safe spaces so that everyday harm stands out.  </a:t>
            </a:r>
          </a:p>
          <a:p>
            <a:pPr fontAlgn="base"/>
            <a:endParaRPr lang="en-US" sz="4800">
              <a:latin typeface="Arial" panose="020B0604020202020204" pitchFamily="34" charset="0"/>
              <a:cs typeface="Arial" panose="020B0604020202020204" pitchFamily="34" charset="0"/>
            </a:endParaRPr>
          </a:p>
          <a:p>
            <a:pPr fontAlgn="base"/>
            <a:r>
              <a:rPr lang="en-US" sz="4800">
                <a:latin typeface="Arial" panose="020B0604020202020204" pitchFamily="34" charset="0"/>
                <a:cs typeface="Arial" panose="020B0604020202020204" pitchFamily="34" charset="0"/>
              </a:rPr>
              <a:t>The more we practice the easier it is to prevent and address everyday harm. </a:t>
            </a:r>
          </a:p>
        </p:txBody>
      </p:sp>
    </p:spTree>
    <p:extLst>
      <p:ext uri="{BB962C8B-B14F-4D97-AF65-F5344CB8AC3E}">
        <p14:creationId xmlns:p14="http://schemas.microsoft.com/office/powerpoint/2010/main" val="46849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B4A22-2E69-C7E5-B38D-747DA4CEFD6D}"/>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388FAA4C-C09E-D3FB-3AB6-DB1333B7877B}"/>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EC686E4C-05EE-3AD9-4A5A-14BBEEB044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62C797DD-09D5-6EB4-0074-B2FC03D9371A}"/>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Make things better  </a:t>
            </a:r>
          </a:p>
        </p:txBody>
      </p:sp>
      <p:pic>
        <p:nvPicPr>
          <p:cNvPr id="2" name="Picture 1">
            <a:extLst>
              <a:ext uri="{FF2B5EF4-FFF2-40B4-BE49-F238E27FC236}">
                <a16:creationId xmlns:a16="http://schemas.microsoft.com/office/drawing/2014/main" id="{02C7D34E-BBA0-F04B-66AA-1241E46744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976776" y="1428153"/>
            <a:ext cx="16105944" cy="11394812"/>
          </a:xfrm>
          <a:prstGeom prst="rect">
            <a:avLst/>
          </a:prstGeom>
        </p:spPr>
      </p:pic>
    </p:spTree>
    <p:extLst>
      <p:ext uri="{BB962C8B-B14F-4D97-AF65-F5344CB8AC3E}">
        <p14:creationId xmlns:p14="http://schemas.microsoft.com/office/powerpoint/2010/main" val="32141723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4857763" y="3114761"/>
            <a:ext cx="2504783" cy="940843"/>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638087" marR="7597" indent="-620045">
              <a:spcBef>
                <a:spcPts val="157"/>
              </a:spcBef>
            </a:pPr>
            <a:r>
              <a:rPr sz="2991" b="1">
                <a:solidFill>
                  <a:srgbClr val="FFFFFF"/>
                </a:solidFill>
                <a:latin typeface="Montserrat"/>
                <a:cs typeface="Montserrat"/>
              </a:rPr>
              <a:t>Make</a:t>
            </a:r>
            <a:r>
              <a:rPr sz="2991" b="1" spc="-142">
                <a:solidFill>
                  <a:srgbClr val="FFFFFF"/>
                </a:solidFill>
                <a:latin typeface="Montserrat"/>
                <a:cs typeface="Montserrat"/>
              </a:rPr>
              <a:t> </a:t>
            </a:r>
            <a:r>
              <a:rPr sz="2991" b="1" spc="-15">
                <a:solidFill>
                  <a:srgbClr val="FFFFFF"/>
                </a:solidFill>
                <a:latin typeface="Montserrat"/>
                <a:cs typeface="Montserrat"/>
              </a:rPr>
              <a:t>things better</a:t>
            </a:r>
            <a:endParaRPr sz="2991">
              <a:latin typeface="Montserrat"/>
              <a:cs typeface="Montserrat"/>
            </a:endParaRPr>
          </a:p>
        </p:txBody>
      </p:sp>
      <p:sp>
        <p:nvSpPr>
          <p:cNvPr id="3" name="object 3"/>
          <p:cNvSpPr/>
          <p:nvPr/>
        </p:nvSpPr>
        <p:spPr>
          <a:xfrm>
            <a:off x="11612975" y="2119973"/>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FF9100"/>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4" name="object 4"/>
          <p:cNvSpPr txBox="1"/>
          <p:nvPr/>
        </p:nvSpPr>
        <p:spPr>
          <a:xfrm>
            <a:off x="12384544" y="3306386"/>
            <a:ext cx="1331199" cy="480488"/>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7"/>
              </a:spcBef>
            </a:pPr>
            <a:r>
              <a:rPr sz="2991" b="1" spc="-15">
                <a:solidFill>
                  <a:srgbClr val="FFFFFF"/>
                </a:solidFill>
                <a:latin typeface="Montserrat"/>
                <a:cs typeface="Montserrat"/>
              </a:rPr>
              <a:t>Repair</a:t>
            </a:r>
            <a:endParaRPr sz="2991">
              <a:latin typeface="Montserrat"/>
              <a:cs typeface="Montserrat"/>
            </a:endParaRPr>
          </a:p>
        </p:txBody>
      </p:sp>
      <p:sp>
        <p:nvSpPr>
          <p:cNvPr id="5" name="object 5"/>
          <p:cNvSpPr/>
          <p:nvPr/>
        </p:nvSpPr>
        <p:spPr>
          <a:xfrm>
            <a:off x="8561443" y="2119973"/>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CE395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6" name="object 6"/>
          <p:cNvSpPr txBox="1"/>
          <p:nvPr/>
        </p:nvSpPr>
        <p:spPr>
          <a:xfrm>
            <a:off x="9081895" y="3306386"/>
            <a:ext cx="1801203" cy="480488"/>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7"/>
              </a:spcBef>
            </a:pPr>
            <a:r>
              <a:rPr sz="2991" b="1" spc="-15">
                <a:solidFill>
                  <a:srgbClr val="FFFFFF"/>
                </a:solidFill>
                <a:latin typeface="Montserrat"/>
                <a:cs typeface="Montserrat"/>
              </a:rPr>
              <a:t>Respond</a:t>
            </a:r>
            <a:endParaRPr sz="2991">
              <a:latin typeface="Montserrat"/>
              <a:cs typeface="Montserrat"/>
            </a:endParaRPr>
          </a:p>
        </p:txBody>
      </p:sp>
      <p:sp>
        <p:nvSpPr>
          <p:cNvPr id="7" name="object 7"/>
          <p:cNvSpPr/>
          <p:nvPr/>
        </p:nvSpPr>
        <p:spPr>
          <a:xfrm>
            <a:off x="5485596" y="2119973"/>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7F3377"/>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8" name="object 8"/>
          <p:cNvSpPr txBox="1"/>
          <p:nvPr/>
        </p:nvSpPr>
        <p:spPr>
          <a:xfrm>
            <a:off x="5552715" y="3310476"/>
            <a:ext cx="2693733" cy="469712"/>
          </a:xfrm>
          <a:prstGeom prst="rect">
            <a:avLst/>
          </a:prstGeom>
        </p:spPr>
        <p:txBody>
          <a:bodyPr vert="horz" wrap="square" lIns="0" tIns="208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63"/>
              </a:spcBef>
            </a:pPr>
            <a:r>
              <a:rPr sz="2915" b="1" spc="-15">
                <a:solidFill>
                  <a:srgbClr val="FFFFFF"/>
                </a:solidFill>
                <a:latin typeface="Montserrat"/>
                <a:cs typeface="Montserrat"/>
              </a:rPr>
              <a:t>Acknowledge</a:t>
            </a:r>
            <a:endParaRPr sz="2915">
              <a:latin typeface="Montserrat"/>
              <a:cs typeface="Montserrat"/>
            </a:endParaRPr>
          </a:p>
        </p:txBody>
      </p:sp>
      <p:sp>
        <p:nvSpPr>
          <p:cNvPr id="9" name="object 9"/>
          <p:cNvSpPr/>
          <p:nvPr/>
        </p:nvSpPr>
        <p:spPr>
          <a:xfrm>
            <a:off x="2394321" y="2119973"/>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336699"/>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0" name="object 10"/>
          <p:cNvSpPr txBox="1"/>
          <p:nvPr/>
        </p:nvSpPr>
        <p:spPr>
          <a:xfrm>
            <a:off x="3161527" y="3306386"/>
            <a:ext cx="1337848" cy="480488"/>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7"/>
              </a:spcBef>
            </a:pPr>
            <a:r>
              <a:rPr sz="2991" b="1" spc="-15">
                <a:solidFill>
                  <a:srgbClr val="FFFFFF"/>
                </a:solidFill>
                <a:latin typeface="Montserrat"/>
                <a:cs typeface="Montserrat"/>
              </a:rPr>
              <a:t>Notice</a:t>
            </a:r>
            <a:endParaRPr sz="2991">
              <a:latin typeface="Montserrat"/>
              <a:cs typeface="Montserrat"/>
            </a:endParaRPr>
          </a:p>
        </p:txBody>
      </p:sp>
      <p:sp>
        <p:nvSpPr>
          <p:cNvPr id="11" name="object 11"/>
          <p:cNvSpPr/>
          <p:nvPr/>
        </p:nvSpPr>
        <p:spPr>
          <a:xfrm>
            <a:off x="2303591" y="5280433"/>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2" name="object 12"/>
          <p:cNvSpPr/>
          <p:nvPr/>
        </p:nvSpPr>
        <p:spPr>
          <a:xfrm>
            <a:off x="2303591" y="6212875"/>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3" name="object 13"/>
          <p:cNvSpPr/>
          <p:nvPr/>
        </p:nvSpPr>
        <p:spPr>
          <a:xfrm>
            <a:off x="2303591" y="714531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4" name="object 14"/>
          <p:cNvSpPr/>
          <p:nvPr/>
        </p:nvSpPr>
        <p:spPr>
          <a:xfrm>
            <a:off x="2303591" y="807775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5" name="object 15"/>
          <p:cNvSpPr/>
          <p:nvPr/>
        </p:nvSpPr>
        <p:spPr>
          <a:xfrm>
            <a:off x="2303591" y="901019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6" name="object 16"/>
          <p:cNvSpPr/>
          <p:nvPr/>
        </p:nvSpPr>
        <p:spPr>
          <a:xfrm>
            <a:off x="11632896" y="5301762"/>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FEED8"/>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7" name="object 17"/>
          <p:cNvSpPr/>
          <p:nvPr/>
        </p:nvSpPr>
        <p:spPr>
          <a:xfrm>
            <a:off x="11632896" y="6234201"/>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FEED8"/>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8" name="object 18"/>
          <p:cNvSpPr/>
          <p:nvPr/>
        </p:nvSpPr>
        <p:spPr>
          <a:xfrm>
            <a:off x="11632896" y="7166642"/>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FEED8"/>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9" name="object 19"/>
          <p:cNvSpPr/>
          <p:nvPr/>
        </p:nvSpPr>
        <p:spPr>
          <a:xfrm>
            <a:off x="11632893" y="8099080"/>
            <a:ext cx="3026060" cy="1096674"/>
          </a:xfrm>
          <a:custGeom>
            <a:avLst/>
            <a:gdLst/>
            <a:ahLst/>
            <a:cxnLst/>
            <a:rect l="l" t="t" r="r" b="b"/>
            <a:pathLst>
              <a:path w="2023745" h="733425">
                <a:moveTo>
                  <a:pt x="1656905" y="0"/>
                </a:moveTo>
                <a:lnTo>
                  <a:pt x="366636" y="0"/>
                </a:lnTo>
                <a:lnTo>
                  <a:pt x="320645" y="2856"/>
                </a:lnTo>
                <a:lnTo>
                  <a:pt x="276360" y="11197"/>
                </a:lnTo>
                <a:lnTo>
                  <a:pt x="234123" y="24678"/>
                </a:lnTo>
                <a:lnTo>
                  <a:pt x="194278" y="42956"/>
                </a:lnTo>
                <a:lnTo>
                  <a:pt x="157168" y="65688"/>
                </a:lnTo>
                <a:lnTo>
                  <a:pt x="123138" y="92530"/>
                </a:lnTo>
                <a:lnTo>
                  <a:pt x="92530" y="123138"/>
                </a:lnTo>
                <a:lnTo>
                  <a:pt x="65688" y="157168"/>
                </a:lnTo>
                <a:lnTo>
                  <a:pt x="42956" y="194278"/>
                </a:lnTo>
                <a:lnTo>
                  <a:pt x="24678" y="234123"/>
                </a:lnTo>
                <a:lnTo>
                  <a:pt x="11197" y="276360"/>
                </a:lnTo>
                <a:lnTo>
                  <a:pt x="2856" y="320645"/>
                </a:lnTo>
                <a:lnTo>
                  <a:pt x="0" y="366636"/>
                </a:lnTo>
                <a:lnTo>
                  <a:pt x="2856" y="412623"/>
                </a:lnTo>
                <a:lnTo>
                  <a:pt x="11197" y="456907"/>
                </a:lnTo>
                <a:lnTo>
                  <a:pt x="24678" y="499142"/>
                </a:lnTo>
                <a:lnTo>
                  <a:pt x="42956" y="538985"/>
                </a:lnTo>
                <a:lnTo>
                  <a:pt x="65688" y="576094"/>
                </a:lnTo>
                <a:lnTo>
                  <a:pt x="92530" y="610123"/>
                </a:lnTo>
                <a:lnTo>
                  <a:pt x="123138" y="640730"/>
                </a:lnTo>
                <a:lnTo>
                  <a:pt x="157168" y="667571"/>
                </a:lnTo>
                <a:lnTo>
                  <a:pt x="194278" y="690303"/>
                </a:lnTo>
                <a:lnTo>
                  <a:pt x="234123" y="708581"/>
                </a:lnTo>
                <a:lnTo>
                  <a:pt x="276360" y="722062"/>
                </a:lnTo>
                <a:lnTo>
                  <a:pt x="320645" y="730403"/>
                </a:lnTo>
                <a:lnTo>
                  <a:pt x="366636" y="733259"/>
                </a:lnTo>
                <a:lnTo>
                  <a:pt x="1656905" y="733259"/>
                </a:lnTo>
                <a:lnTo>
                  <a:pt x="1702895" y="730403"/>
                </a:lnTo>
                <a:lnTo>
                  <a:pt x="1747181" y="722062"/>
                </a:lnTo>
                <a:lnTo>
                  <a:pt x="1789418" y="708581"/>
                </a:lnTo>
                <a:lnTo>
                  <a:pt x="1829263" y="690303"/>
                </a:lnTo>
                <a:lnTo>
                  <a:pt x="1866373" y="667571"/>
                </a:lnTo>
                <a:lnTo>
                  <a:pt x="1900403" y="640730"/>
                </a:lnTo>
                <a:lnTo>
                  <a:pt x="1931011" y="610123"/>
                </a:lnTo>
                <a:lnTo>
                  <a:pt x="1957853" y="576094"/>
                </a:lnTo>
                <a:lnTo>
                  <a:pt x="1980584" y="538985"/>
                </a:lnTo>
                <a:lnTo>
                  <a:pt x="1998863" y="499142"/>
                </a:lnTo>
                <a:lnTo>
                  <a:pt x="2012344" y="456907"/>
                </a:lnTo>
                <a:lnTo>
                  <a:pt x="2020685" y="412623"/>
                </a:lnTo>
                <a:lnTo>
                  <a:pt x="2023541" y="366636"/>
                </a:lnTo>
                <a:lnTo>
                  <a:pt x="2020685" y="320645"/>
                </a:lnTo>
                <a:lnTo>
                  <a:pt x="2012344" y="276360"/>
                </a:lnTo>
                <a:lnTo>
                  <a:pt x="1998863" y="234123"/>
                </a:lnTo>
                <a:lnTo>
                  <a:pt x="1980584" y="194278"/>
                </a:lnTo>
                <a:lnTo>
                  <a:pt x="1957853" y="157168"/>
                </a:lnTo>
                <a:lnTo>
                  <a:pt x="1931011" y="123138"/>
                </a:lnTo>
                <a:lnTo>
                  <a:pt x="1900403" y="92530"/>
                </a:lnTo>
                <a:lnTo>
                  <a:pt x="1866373" y="65688"/>
                </a:lnTo>
                <a:lnTo>
                  <a:pt x="1829263" y="42956"/>
                </a:lnTo>
                <a:lnTo>
                  <a:pt x="1789418" y="24678"/>
                </a:lnTo>
                <a:lnTo>
                  <a:pt x="1747181" y="11197"/>
                </a:lnTo>
                <a:lnTo>
                  <a:pt x="1702895" y="2856"/>
                </a:lnTo>
                <a:lnTo>
                  <a:pt x="1656905" y="0"/>
                </a:lnTo>
                <a:close/>
              </a:path>
            </a:pathLst>
          </a:custGeom>
          <a:solidFill>
            <a:srgbClr val="FFEED8"/>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0" name="object 20"/>
          <p:cNvSpPr/>
          <p:nvPr/>
        </p:nvSpPr>
        <p:spPr>
          <a:xfrm>
            <a:off x="8536423" y="5284086"/>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1" name="object 21"/>
          <p:cNvSpPr/>
          <p:nvPr/>
        </p:nvSpPr>
        <p:spPr>
          <a:xfrm>
            <a:off x="8536423" y="6216525"/>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2" name="object 22"/>
          <p:cNvSpPr/>
          <p:nvPr/>
        </p:nvSpPr>
        <p:spPr>
          <a:xfrm>
            <a:off x="8536423" y="7148967"/>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3" name="object 23"/>
          <p:cNvSpPr/>
          <p:nvPr/>
        </p:nvSpPr>
        <p:spPr>
          <a:xfrm>
            <a:off x="8536423" y="8081405"/>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4" name="object 24"/>
          <p:cNvSpPr/>
          <p:nvPr/>
        </p:nvSpPr>
        <p:spPr>
          <a:xfrm>
            <a:off x="8536418" y="9013845"/>
            <a:ext cx="3026060" cy="1096674"/>
          </a:xfrm>
          <a:custGeom>
            <a:avLst/>
            <a:gdLst/>
            <a:ahLst/>
            <a:cxnLst/>
            <a:rect l="l" t="t" r="r" b="b"/>
            <a:pathLst>
              <a:path w="2023745" h="733425">
                <a:moveTo>
                  <a:pt x="1656905" y="0"/>
                </a:moveTo>
                <a:lnTo>
                  <a:pt x="366636" y="0"/>
                </a:lnTo>
                <a:lnTo>
                  <a:pt x="320645" y="2856"/>
                </a:lnTo>
                <a:lnTo>
                  <a:pt x="276360" y="11197"/>
                </a:lnTo>
                <a:lnTo>
                  <a:pt x="234123" y="24678"/>
                </a:lnTo>
                <a:lnTo>
                  <a:pt x="194278" y="42956"/>
                </a:lnTo>
                <a:lnTo>
                  <a:pt x="157168" y="65688"/>
                </a:lnTo>
                <a:lnTo>
                  <a:pt x="123138" y="92530"/>
                </a:lnTo>
                <a:lnTo>
                  <a:pt x="92530" y="123138"/>
                </a:lnTo>
                <a:lnTo>
                  <a:pt x="65688" y="157168"/>
                </a:lnTo>
                <a:lnTo>
                  <a:pt x="42956" y="194278"/>
                </a:lnTo>
                <a:lnTo>
                  <a:pt x="24678" y="234123"/>
                </a:lnTo>
                <a:lnTo>
                  <a:pt x="11197" y="276360"/>
                </a:lnTo>
                <a:lnTo>
                  <a:pt x="2856" y="320645"/>
                </a:lnTo>
                <a:lnTo>
                  <a:pt x="0" y="366636"/>
                </a:lnTo>
                <a:lnTo>
                  <a:pt x="2856" y="412623"/>
                </a:lnTo>
                <a:lnTo>
                  <a:pt x="11197" y="456907"/>
                </a:lnTo>
                <a:lnTo>
                  <a:pt x="24678" y="499142"/>
                </a:lnTo>
                <a:lnTo>
                  <a:pt x="42956" y="538985"/>
                </a:lnTo>
                <a:lnTo>
                  <a:pt x="65688" y="576094"/>
                </a:lnTo>
                <a:lnTo>
                  <a:pt x="92530" y="610123"/>
                </a:lnTo>
                <a:lnTo>
                  <a:pt x="123138" y="640730"/>
                </a:lnTo>
                <a:lnTo>
                  <a:pt x="157168" y="667571"/>
                </a:lnTo>
                <a:lnTo>
                  <a:pt x="194278" y="690303"/>
                </a:lnTo>
                <a:lnTo>
                  <a:pt x="234123" y="708581"/>
                </a:lnTo>
                <a:lnTo>
                  <a:pt x="276360" y="722062"/>
                </a:lnTo>
                <a:lnTo>
                  <a:pt x="320645" y="730403"/>
                </a:lnTo>
                <a:lnTo>
                  <a:pt x="366636" y="733259"/>
                </a:lnTo>
                <a:lnTo>
                  <a:pt x="1656905" y="733259"/>
                </a:lnTo>
                <a:lnTo>
                  <a:pt x="1702895" y="730403"/>
                </a:lnTo>
                <a:lnTo>
                  <a:pt x="1747181" y="722062"/>
                </a:lnTo>
                <a:lnTo>
                  <a:pt x="1789418" y="708581"/>
                </a:lnTo>
                <a:lnTo>
                  <a:pt x="1829263" y="690303"/>
                </a:lnTo>
                <a:lnTo>
                  <a:pt x="1866373" y="667571"/>
                </a:lnTo>
                <a:lnTo>
                  <a:pt x="1900403" y="640730"/>
                </a:lnTo>
                <a:lnTo>
                  <a:pt x="1931011" y="610123"/>
                </a:lnTo>
                <a:lnTo>
                  <a:pt x="1957853" y="576094"/>
                </a:lnTo>
                <a:lnTo>
                  <a:pt x="1980584" y="538985"/>
                </a:lnTo>
                <a:lnTo>
                  <a:pt x="1998863" y="499142"/>
                </a:lnTo>
                <a:lnTo>
                  <a:pt x="2012344" y="456907"/>
                </a:lnTo>
                <a:lnTo>
                  <a:pt x="2020685" y="412623"/>
                </a:lnTo>
                <a:lnTo>
                  <a:pt x="2023541" y="366636"/>
                </a:lnTo>
                <a:lnTo>
                  <a:pt x="2020685" y="320645"/>
                </a:lnTo>
                <a:lnTo>
                  <a:pt x="2012344" y="276360"/>
                </a:lnTo>
                <a:lnTo>
                  <a:pt x="1998863" y="234123"/>
                </a:lnTo>
                <a:lnTo>
                  <a:pt x="1980584" y="194278"/>
                </a:lnTo>
                <a:lnTo>
                  <a:pt x="1957853" y="157168"/>
                </a:lnTo>
                <a:lnTo>
                  <a:pt x="1931011" y="123138"/>
                </a:lnTo>
                <a:lnTo>
                  <a:pt x="1900403" y="92530"/>
                </a:lnTo>
                <a:lnTo>
                  <a:pt x="1866373" y="65688"/>
                </a:lnTo>
                <a:lnTo>
                  <a:pt x="1829263" y="42956"/>
                </a:lnTo>
                <a:lnTo>
                  <a:pt x="1789418" y="24678"/>
                </a:lnTo>
                <a:lnTo>
                  <a:pt x="1747181" y="11197"/>
                </a:lnTo>
                <a:lnTo>
                  <a:pt x="1702895" y="2856"/>
                </a:lnTo>
                <a:lnTo>
                  <a:pt x="165690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5" name="object 25"/>
          <p:cNvSpPr/>
          <p:nvPr/>
        </p:nvSpPr>
        <p:spPr>
          <a:xfrm>
            <a:off x="5401967" y="9946880"/>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6" name="object 26"/>
          <p:cNvSpPr/>
          <p:nvPr/>
        </p:nvSpPr>
        <p:spPr>
          <a:xfrm>
            <a:off x="5401969" y="5280433"/>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7" name="object 27"/>
          <p:cNvSpPr/>
          <p:nvPr/>
        </p:nvSpPr>
        <p:spPr>
          <a:xfrm>
            <a:off x="5401969" y="6212875"/>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8" name="object 28"/>
          <p:cNvSpPr/>
          <p:nvPr/>
        </p:nvSpPr>
        <p:spPr>
          <a:xfrm>
            <a:off x="5401969" y="714531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9" name="object 29"/>
          <p:cNvSpPr/>
          <p:nvPr/>
        </p:nvSpPr>
        <p:spPr>
          <a:xfrm>
            <a:off x="5401969" y="807775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30" name="object 30"/>
          <p:cNvSpPr/>
          <p:nvPr/>
        </p:nvSpPr>
        <p:spPr>
          <a:xfrm>
            <a:off x="5401969" y="901019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31" name="object 31"/>
          <p:cNvSpPr txBox="1"/>
          <p:nvPr/>
        </p:nvSpPr>
        <p:spPr>
          <a:xfrm>
            <a:off x="2569251" y="5441995"/>
            <a:ext cx="2465854"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Name</a:t>
            </a:r>
            <a:r>
              <a:rPr sz="2018" spc="-74">
                <a:solidFill>
                  <a:srgbClr val="231F20"/>
                </a:solidFill>
                <a:latin typeface="Arial"/>
                <a:cs typeface="Arial"/>
              </a:rPr>
              <a:t> </a:t>
            </a:r>
            <a:r>
              <a:rPr sz="2018" spc="-30">
                <a:solidFill>
                  <a:srgbClr val="231F20"/>
                </a:solidFill>
                <a:latin typeface="Arial"/>
                <a:cs typeface="Arial"/>
              </a:rPr>
              <a:t>everyday</a:t>
            </a:r>
            <a:r>
              <a:rPr sz="2018" spc="-68">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32" name="object 32"/>
          <p:cNvSpPr txBox="1"/>
          <p:nvPr/>
        </p:nvSpPr>
        <p:spPr>
          <a:xfrm>
            <a:off x="2941841" y="6256102"/>
            <a:ext cx="1720495"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indent="336135">
              <a:lnSpc>
                <a:spcPts val="2168"/>
              </a:lnSpc>
              <a:spcBef>
                <a:spcPts val="434"/>
              </a:spcBef>
            </a:pPr>
            <a:r>
              <a:rPr sz="2018" spc="-15">
                <a:solidFill>
                  <a:srgbClr val="231F20"/>
                </a:solidFill>
                <a:latin typeface="Arial"/>
                <a:cs typeface="Arial"/>
              </a:rPr>
              <a:t>Describe </a:t>
            </a:r>
            <a:r>
              <a:rPr sz="2018" spc="-30">
                <a:solidFill>
                  <a:srgbClr val="231F20"/>
                </a:solidFill>
                <a:latin typeface="Arial"/>
                <a:cs typeface="Arial"/>
              </a:rPr>
              <a:t>everyday</a:t>
            </a:r>
            <a:r>
              <a:rPr sz="2018" spc="-21">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33" name="object 33"/>
          <p:cNvSpPr txBox="1"/>
          <p:nvPr/>
        </p:nvSpPr>
        <p:spPr>
          <a:xfrm>
            <a:off x="3193076" y="7302864"/>
            <a:ext cx="1217258"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Build</a:t>
            </a:r>
            <a:r>
              <a:rPr sz="2018" spc="-45">
                <a:solidFill>
                  <a:srgbClr val="231F20"/>
                </a:solidFill>
                <a:latin typeface="Arial"/>
                <a:cs typeface="Arial"/>
              </a:rPr>
              <a:t> </a:t>
            </a:r>
            <a:r>
              <a:rPr sz="2018" spc="-15">
                <a:solidFill>
                  <a:srgbClr val="231F20"/>
                </a:solidFill>
                <a:latin typeface="Arial"/>
                <a:cs typeface="Arial"/>
              </a:rPr>
              <a:t>trust</a:t>
            </a:r>
            <a:endParaRPr sz="2018">
              <a:latin typeface="Arial"/>
              <a:cs typeface="Arial"/>
            </a:endParaRPr>
          </a:p>
        </p:txBody>
      </p:sp>
      <p:sp>
        <p:nvSpPr>
          <p:cNvPr id="34" name="object 34"/>
          <p:cNvSpPr txBox="1"/>
          <p:nvPr/>
        </p:nvSpPr>
        <p:spPr>
          <a:xfrm>
            <a:off x="2652492" y="8116972"/>
            <a:ext cx="2297792"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362722" marR="7597" indent="-344681">
              <a:lnSpc>
                <a:spcPts val="2168"/>
              </a:lnSpc>
              <a:spcBef>
                <a:spcPts val="434"/>
              </a:spcBef>
            </a:pPr>
            <a:r>
              <a:rPr sz="2018">
                <a:solidFill>
                  <a:srgbClr val="231F20"/>
                </a:solidFill>
                <a:latin typeface="Arial"/>
                <a:cs typeface="Arial"/>
              </a:rPr>
              <a:t>Understand</a:t>
            </a:r>
            <a:r>
              <a:rPr sz="2018" spc="-91">
                <a:solidFill>
                  <a:srgbClr val="231F20"/>
                </a:solidFill>
                <a:latin typeface="Arial"/>
                <a:cs typeface="Arial"/>
              </a:rPr>
              <a:t> </a:t>
            </a:r>
            <a:r>
              <a:rPr sz="2018">
                <a:solidFill>
                  <a:srgbClr val="231F20"/>
                </a:solidFill>
                <a:latin typeface="Arial"/>
                <a:cs typeface="Arial"/>
              </a:rPr>
              <a:t>how</a:t>
            </a:r>
            <a:r>
              <a:rPr sz="2018" spc="-82">
                <a:solidFill>
                  <a:srgbClr val="231F20"/>
                </a:solidFill>
                <a:latin typeface="Arial"/>
                <a:cs typeface="Arial"/>
              </a:rPr>
              <a:t> </a:t>
            </a:r>
            <a:r>
              <a:rPr sz="2018" spc="-36">
                <a:solidFill>
                  <a:srgbClr val="231F20"/>
                </a:solidFill>
                <a:latin typeface="Arial"/>
                <a:cs typeface="Arial"/>
              </a:rPr>
              <a:t>we </a:t>
            </a:r>
            <a:r>
              <a:rPr sz="2018" spc="-15">
                <a:solidFill>
                  <a:srgbClr val="231F20"/>
                </a:solidFill>
                <a:latin typeface="Arial"/>
                <a:cs typeface="Arial"/>
              </a:rPr>
              <a:t>communicate</a:t>
            </a:r>
            <a:endParaRPr sz="2018">
              <a:latin typeface="Arial"/>
              <a:cs typeface="Arial"/>
            </a:endParaRPr>
          </a:p>
        </p:txBody>
      </p:sp>
      <p:sp>
        <p:nvSpPr>
          <p:cNvPr id="35" name="object 35"/>
          <p:cNvSpPr txBox="1"/>
          <p:nvPr/>
        </p:nvSpPr>
        <p:spPr>
          <a:xfrm>
            <a:off x="3098504" y="9033433"/>
            <a:ext cx="1407160"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23439" marR="7597" indent="-105397">
              <a:lnSpc>
                <a:spcPts val="2168"/>
              </a:lnSpc>
              <a:spcBef>
                <a:spcPts val="434"/>
              </a:spcBef>
            </a:pPr>
            <a:r>
              <a:rPr sz="2018" spc="-15">
                <a:solidFill>
                  <a:srgbClr val="231F20"/>
                </a:solidFill>
                <a:latin typeface="Arial"/>
                <a:cs typeface="Arial"/>
              </a:rPr>
              <a:t>Learn</a:t>
            </a:r>
            <a:r>
              <a:rPr sz="2018" spc="-120">
                <a:solidFill>
                  <a:srgbClr val="231F20"/>
                </a:solidFill>
                <a:latin typeface="Arial"/>
                <a:cs typeface="Arial"/>
              </a:rPr>
              <a:t> </a:t>
            </a:r>
            <a:r>
              <a:rPr sz="2018" spc="-15">
                <a:solidFill>
                  <a:srgbClr val="231F20"/>
                </a:solidFill>
                <a:latin typeface="Arial"/>
                <a:cs typeface="Arial"/>
              </a:rPr>
              <a:t>about </a:t>
            </a:r>
            <a:r>
              <a:rPr sz="2018">
                <a:solidFill>
                  <a:srgbClr val="231F20"/>
                </a:solidFill>
                <a:latin typeface="Arial"/>
                <a:cs typeface="Arial"/>
              </a:rPr>
              <a:t>past</a:t>
            </a:r>
            <a:r>
              <a:rPr sz="2018" spc="53">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36" name="object 36"/>
          <p:cNvSpPr txBox="1"/>
          <p:nvPr/>
        </p:nvSpPr>
        <p:spPr>
          <a:xfrm>
            <a:off x="8777984" y="5331708"/>
            <a:ext cx="2513329"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Ask</a:t>
            </a:r>
            <a:r>
              <a:rPr sz="2018" spc="-45">
                <a:solidFill>
                  <a:srgbClr val="231F20"/>
                </a:solidFill>
                <a:latin typeface="Arial"/>
                <a:cs typeface="Arial"/>
              </a:rPr>
              <a:t> </a:t>
            </a:r>
            <a:r>
              <a:rPr sz="2018">
                <a:solidFill>
                  <a:srgbClr val="231F20"/>
                </a:solidFill>
                <a:latin typeface="Arial"/>
                <a:cs typeface="Arial"/>
              </a:rPr>
              <a:t>how</a:t>
            </a:r>
            <a:r>
              <a:rPr sz="2018" spc="-45">
                <a:solidFill>
                  <a:srgbClr val="231F20"/>
                </a:solidFill>
                <a:latin typeface="Arial"/>
                <a:cs typeface="Arial"/>
              </a:rPr>
              <a:t> </a:t>
            </a:r>
            <a:r>
              <a:rPr sz="2018">
                <a:solidFill>
                  <a:srgbClr val="231F20"/>
                </a:solidFill>
                <a:latin typeface="Arial"/>
                <a:cs typeface="Arial"/>
              </a:rPr>
              <a:t>we</a:t>
            </a:r>
            <a:r>
              <a:rPr sz="2018" spc="-36">
                <a:solidFill>
                  <a:srgbClr val="231F20"/>
                </a:solidFill>
                <a:latin typeface="Arial"/>
                <a:cs typeface="Arial"/>
              </a:rPr>
              <a:t> </a:t>
            </a:r>
            <a:r>
              <a:rPr sz="2018">
                <a:solidFill>
                  <a:srgbClr val="231F20"/>
                </a:solidFill>
                <a:latin typeface="Arial"/>
                <a:cs typeface="Arial"/>
              </a:rPr>
              <a:t>can</a:t>
            </a:r>
            <a:r>
              <a:rPr sz="2018" spc="-45">
                <a:solidFill>
                  <a:srgbClr val="231F20"/>
                </a:solidFill>
                <a:latin typeface="Arial"/>
                <a:cs typeface="Arial"/>
              </a:rPr>
              <a:t> </a:t>
            </a:r>
            <a:r>
              <a:rPr sz="2018" spc="-30">
                <a:solidFill>
                  <a:srgbClr val="231F20"/>
                </a:solidFill>
                <a:latin typeface="Arial"/>
                <a:cs typeface="Arial"/>
              </a:rPr>
              <a:t>work</a:t>
            </a:r>
            <a:endParaRPr sz="2018">
              <a:latin typeface="Arial"/>
              <a:cs typeface="Arial"/>
            </a:endParaRPr>
          </a:p>
        </p:txBody>
      </p:sp>
      <p:sp>
        <p:nvSpPr>
          <p:cNvPr id="37" name="object 37"/>
          <p:cNvSpPr txBox="1"/>
          <p:nvPr/>
        </p:nvSpPr>
        <p:spPr>
          <a:xfrm>
            <a:off x="9160654" y="5607512"/>
            <a:ext cx="1748981"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better</a:t>
            </a:r>
            <a:r>
              <a:rPr sz="2018" spc="91">
                <a:solidFill>
                  <a:srgbClr val="231F20"/>
                </a:solidFill>
                <a:latin typeface="Arial"/>
                <a:cs typeface="Arial"/>
              </a:rPr>
              <a:t> </a:t>
            </a:r>
            <a:r>
              <a:rPr sz="2018" spc="-15">
                <a:solidFill>
                  <a:srgbClr val="231F20"/>
                </a:solidFill>
                <a:latin typeface="Arial"/>
                <a:cs typeface="Arial"/>
              </a:rPr>
              <a:t>together</a:t>
            </a:r>
            <a:endParaRPr sz="2018">
              <a:latin typeface="Arial"/>
              <a:cs typeface="Arial"/>
            </a:endParaRPr>
          </a:p>
        </p:txBody>
      </p:sp>
      <p:sp>
        <p:nvSpPr>
          <p:cNvPr id="38" name="object 38"/>
          <p:cNvSpPr txBox="1"/>
          <p:nvPr/>
        </p:nvSpPr>
        <p:spPr>
          <a:xfrm>
            <a:off x="8665234" y="6313960"/>
            <a:ext cx="2736461" cy="1520306"/>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20591" marR="106347" algn="ctr">
              <a:lnSpc>
                <a:spcPts val="2168"/>
              </a:lnSpc>
              <a:spcBef>
                <a:spcPts val="434"/>
              </a:spcBef>
            </a:pPr>
            <a:r>
              <a:rPr sz="2018" spc="-30">
                <a:solidFill>
                  <a:srgbClr val="231F20"/>
                </a:solidFill>
                <a:latin typeface="Arial"/>
                <a:cs typeface="Arial"/>
              </a:rPr>
              <a:t>Share </a:t>
            </a:r>
            <a:r>
              <a:rPr sz="2018">
                <a:solidFill>
                  <a:srgbClr val="231F20"/>
                </a:solidFill>
                <a:latin typeface="Arial"/>
                <a:cs typeface="Arial"/>
              </a:rPr>
              <a:t>ideas</a:t>
            </a:r>
            <a:r>
              <a:rPr sz="2018" spc="-21">
                <a:solidFill>
                  <a:srgbClr val="231F20"/>
                </a:solidFill>
                <a:latin typeface="Arial"/>
                <a:cs typeface="Arial"/>
              </a:rPr>
              <a:t> </a:t>
            </a:r>
            <a:r>
              <a:rPr sz="2018">
                <a:solidFill>
                  <a:srgbClr val="231F20"/>
                </a:solidFill>
                <a:latin typeface="Arial"/>
                <a:cs typeface="Arial"/>
              </a:rPr>
              <a:t>about</a:t>
            </a:r>
            <a:r>
              <a:rPr sz="2018" spc="-21">
                <a:solidFill>
                  <a:srgbClr val="231F20"/>
                </a:solidFill>
                <a:latin typeface="Arial"/>
                <a:cs typeface="Arial"/>
              </a:rPr>
              <a:t> </a:t>
            </a:r>
            <a:r>
              <a:rPr sz="2018" spc="-36">
                <a:solidFill>
                  <a:srgbClr val="231F20"/>
                </a:solidFill>
                <a:latin typeface="Arial"/>
                <a:cs typeface="Arial"/>
              </a:rPr>
              <a:t>the </a:t>
            </a:r>
            <a:r>
              <a:rPr sz="2018">
                <a:solidFill>
                  <a:srgbClr val="231F20"/>
                </a:solidFill>
                <a:latin typeface="Arial"/>
                <a:cs typeface="Arial"/>
              </a:rPr>
              <a:t>cause</a:t>
            </a:r>
            <a:r>
              <a:rPr sz="2018" spc="-36">
                <a:solidFill>
                  <a:srgbClr val="231F20"/>
                </a:solidFill>
                <a:latin typeface="Arial"/>
                <a:cs typeface="Arial"/>
              </a:rPr>
              <a:t> </a:t>
            </a:r>
            <a:r>
              <a:rPr sz="2018" spc="74">
                <a:solidFill>
                  <a:srgbClr val="231F20"/>
                </a:solidFill>
                <a:latin typeface="Arial"/>
                <a:cs typeface="Arial"/>
              </a:rPr>
              <a:t>of</a:t>
            </a:r>
            <a:r>
              <a:rPr sz="2018" spc="-36">
                <a:solidFill>
                  <a:srgbClr val="231F20"/>
                </a:solidFill>
                <a:latin typeface="Arial"/>
                <a:cs typeface="Arial"/>
              </a:rPr>
              <a:t> </a:t>
            </a:r>
            <a:r>
              <a:rPr sz="2018">
                <a:solidFill>
                  <a:srgbClr val="231F20"/>
                </a:solidFill>
                <a:latin typeface="Arial"/>
                <a:cs typeface="Arial"/>
              </a:rPr>
              <a:t>the</a:t>
            </a:r>
            <a:r>
              <a:rPr sz="2018" spc="-36">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a:p>
            <a:pPr>
              <a:spcBef>
                <a:spcPts val="224"/>
              </a:spcBef>
            </a:pPr>
            <a:endParaRPr sz="2018">
              <a:latin typeface="Arial"/>
              <a:cs typeface="Arial"/>
            </a:endParaRPr>
          </a:p>
          <a:p>
            <a:pPr marL="18042" marR="7597" algn="ctr">
              <a:lnSpc>
                <a:spcPts val="2168"/>
              </a:lnSpc>
            </a:pPr>
            <a:r>
              <a:rPr sz="2018" spc="-30">
                <a:solidFill>
                  <a:srgbClr val="231F20"/>
                </a:solidFill>
                <a:latin typeface="Arial"/>
                <a:cs typeface="Arial"/>
              </a:rPr>
              <a:t>Plan</a:t>
            </a:r>
            <a:r>
              <a:rPr sz="2018" spc="-97">
                <a:solidFill>
                  <a:srgbClr val="231F20"/>
                </a:solidFill>
                <a:latin typeface="Arial"/>
                <a:cs typeface="Arial"/>
              </a:rPr>
              <a:t> </a:t>
            </a:r>
            <a:r>
              <a:rPr sz="2018">
                <a:solidFill>
                  <a:srgbClr val="231F20"/>
                </a:solidFill>
                <a:latin typeface="Arial"/>
                <a:cs typeface="Arial"/>
              </a:rPr>
              <a:t>together</a:t>
            </a:r>
            <a:r>
              <a:rPr sz="2018" spc="-97">
                <a:solidFill>
                  <a:srgbClr val="231F20"/>
                </a:solidFill>
                <a:latin typeface="Arial"/>
                <a:cs typeface="Arial"/>
              </a:rPr>
              <a:t> </a:t>
            </a:r>
            <a:r>
              <a:rPr sz="2018" spc="-15">
                <a:solidFill>
                  <a:srgbClr val="231F20"/>
                </a:solidFill>
                <a:latin typeface="Arial"/>
                <a:cs typeface="Arial"/>
              </a:rPr>
              <a:t>about</a:t>
            </a:r>
            <a:r>
              <a:rPr sz="2018" spc="749">
                <a:solidFill>
                  <a:srgbClr val="231F20"/>
                </a:solidFill>
                <a:latin typeface="Arial"/>
                <a:cs typeface="Arial"/>
              </a:rPr>
              <a:t> </a:t>
            </a:r>
            <a:r>
              <a:rPr sz="2018">
                <a:solidFill>
                  <a:srgbClr val="231F20"/>
                </a:solidFill>
                <a:latin typeface="Arial"/>
                <a:cs typeface="Arial"/>
              </a:rPr>
              <a:t>how</a:t>
            </a:r>
            <a:r>
              <a:rPr sz="2018" spc="-74">
                <a:solidFill>
                  <a:srgbClr val="231F20"/>
                </a:solidFill>
                <a:latin typeface="Arial"/>
                <a:cs typeface="Arial"/>
              </a:rPr>
              <a:t> </a:t>
            </a:r>
            <a:r>
              <a:rPr sz="2018">
                <a:solidFill>
                  <a:srgbClr val="231F20"/>
                </a:solidFill>
                <a:latin typeface="Arial"/>
                <a:cs typeface="Arial"/>
              </a:rPr>
              <a:t>to</a:t>
            </a:r>
            <a:r>
              <a:rPr sz="2018" spc="-74">
                <a:solidFill>
                  <a:srgbClr val="231F20"/>
                </a:solidFill>
                <a:latin typeface="Arial"/>
                <a:cs typeface="Arial"/>
              </a:rPr>
              <a:t> </a:t>
            </a:r>
            <a:r>
              <a:rPr sz="2018" spc="-15">
                <a:solidFill>
                  <a:srgbClr val="231F20"/>
                </a:solidFill>
                <a:latin typeface="Arial"/>
                <a:cs typeface="Arial"/>
              </a:rPr>
              <a:t>resolve</a:t>
            </a:r>
            <a:r>
              <a:rPr sz="2018" spc="-74">
                <a:solidFill>
                  <a:srgbClr val="231F20"/>
                </a:solidFill>
                <a:latin typeface="Arial"/>
                <a:cs typeface="Arial"/>
              </a:rPr>
              <a:t> </a:t>
            </a:r>
            <a:r>
              <a:rPr sz="2018">
                <a:solidFill>
                  <a:srgbClr val="231F20"/>
                </a:solidFill>
                <a:latin typeface="Arial"/>
                <a:cs typeface="Arial"/>
              </a:rPr>
              <a:t>the</a:t>
            </a:r>
            <a:r>
              <a:rPr sz="2018" spc="-74">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39" name="object 39"/>
          <p:cNvSpPr txBox="1"/>
          <p:nvPr/>
        </p:nvSpPr>
        <p:spPr>
          <a:xfrm>
            <a:off x="8626581" y="8143892"/>
            <a:ext cx="2816220"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446282" marR="7597" indent="-428240">
              <a:lnSpc>
                <a:spcPts val="2168"/>
              </a:lnSpc>
              <a:spcBef>
                <a:spcPts val="434"/>
              </a:spcBef>
            </a:pPr>
            <a:r>
              <a:rPr sz="2018">
                <a:solidFill>
                  <a:srgbClr val="231F20"/>
                </a:solidFill>
                <a:latin typeface="Arial"/>
                <a:cs typeface="Arial"/>
              </a:rPr>
              <a:t>Identify</a:t>
            </a:r>
            <a:r>
              <a:rPr sz="2018" spc="15">
                <a:solidFill>
                  <a:srgbClr val="231F20"/>
                </a:solidFill>
                <a:latin typeface="Arial"/>
                <a:cs typeface="Arial"/>
              </a:rPr>
              <a:t> </a:t>
            </a:r>
            <a:r>
              <a:rPr sz="2018">
                <a:solidFill>
                  <a:srgbClr val="231F20"/>
                </a:solidFill>
                <a:latin typeface="Arial"/>
                <a:cs typeface="Arial"/>
              </a:rPr>
              <a:t>who</a:t>
            </a:r>
            <a:r>
              <a:rPr sz="2018" spc="15">
                <a:solidFill>
                  <a:srgbClr val="231F20"/>
                </a:solidFill>
                <a:latin typeface="Arial"/>
                <a:cs typeface="Arial"/>
              </a:rPr>
              <a:t> </a:t>
            </a:r>
            <a:r>
              <a:rPr sz="2018">
                <a:solidFill>
                  <a:srgbClr val="231F20"/>
                </a:solidFill>
                <a:latin typeface="Arial"/>
                <a:cs typeface="Arial"/>
              </a:rPr>
              <a:t>can</a:t>
            </a:r>
            <a:r>
              <a:rPr sz="2018" spc="15">
                <a:solidFill>
                  <a:srgbClr val="231F20"/>
                </a:solidFill>
                <a:latin typeface="Arial"/>
                <a:cs typeface="Arial"/>
              </a:rPr>
              <a:t> </a:t>
            </a:r>
            <a:r>
              <a:rPr sz="2018">
                <a:solidFill>
                  <a:srgbClr val="231F20"/>
                </a:solidFill>
                <a:latin typeface="Arial"/>
                <a:cs typeface="Arial"/>
              </a:rPr>
              <a:t>help</a:t>
            </a:r>
            <a:r>
              <a:rPr sz="2018" spc="15">
                <a:solidFill>
                  <a:srgbClr val="231F20"/>
                </a:solidFill>
                <a:latin typeface="Arial"/>
                <a:cs typeface="Arial"/>
              </a:rPr>
              <a:t> </a:t>
            </a:r>
            <a:r>
              <a:rPr sz="2018" spc="-36">
                <a:solidFill>
                  <a:srgbClr val="231F20"/>
                </a:solidFill>
                <a:latin typeface="Arial"/>
                <a:cs typeface="Arial"/>
              </a:rPr>
              <a:t>us </a:t>
            </a:r>
            <a:r>
              <a:rPr sz="2018">
                <a:solidFill>
                  <a:srgbClr val="231F20"/>
                </a:solidFill>
                <a:latin typeface="Arial"/>
                <a:cs typeface="Arial"/>
              </a:rPr>
              <a:t>resolve the </a:t>
            </a:r>
            <a:r>
              <a:rPr sz="2018" spc="-30">
                <a:solidFill>
                  <a:srgbClr val="231F20"/>
                </a:solidFill>
                <a:latin typeface="Arial"/>
                <a:cs typeface="Arial"/>
              </a:rPr>
              <a:t>harm</a:t>
            </a:r>
            <a:endParaRPr sz="2018">
              <a:latin typeface="Arial"/>
              <a:cs typeface="Arial"/>
            </a:endParaRPr>
          </a:p>
        </p:txBody>
      </p:sp>
      <p:sp>
        <p:nvSpPr>
          <p:cNvPr id="40" name="object 40"/>
          <p:cNvSpPr txBox="1"/>
          <p:nvPr/>
        </p:nvSpPr>
        <p:spPr>
          <a:xfrm>
            <a:off x="8761836" y="9072315"/>
            <a:ext cx="2545612"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algn="ctr">
              <a:lnSpc>
                <a:spcPts val="2168"/>
              </a:lnSpc>
              <a:spcBef>
                <a:spcPts val="434"/>
              </a:spcBef>
            </a:pPr>
            <a:r>
              <a:rPr sz="2018" spc="-15">
                <a:solidFill>
                  <a:srgbClr val="231F20"/>
                </a:solidFill>
                <a:latin typeface="Arial"/>
                <a:cs typeface="Arial"/>
              </a:rPr>
              <a:t>Check</a:t>
            </a:r>
            <a:r>
              <a:rPr sz="2018" spc="-82">
                <a:solidFill>
                  <a:srgbClr val="231F20"/>
                </a:solidFill>
                <a:latin typeface="Arial"/>
                <a:cs typeface="Arial"/>
              </a:rPr>
              <a:t> </a:t>
            </a:r>
            <a:r>
              <a:rPr sz="2018" spc="97">
                <a:solidFill>
                  <a:srgbClr val="231F20"/>
                </a:solidFill>
                <a:latin typeface="Arial"/>
                <a:cs typeface="Arial"/>
              </a:rPr>
              <a:t>if</a:t>
            </a:r>
            <a:r>
              <a:rPr sz="2018" spc="-82">
                <a:solidFill>
                  <a:srgbClr val="231F20"/>
                </a:solidFill>
                <a:latin typeface="Arial"/>
                <a:cs typeface="Arial"/>
              </a:rPr>
              <a:t> </a:t>
            </a:r>
            <a:r>
              <a:rPr sz="2018">
                <a:solidFill>
                  <a:srgbClr val="231F20"/>
                </a:solidFill>
                <a:latin typeface="Arial"/>
                <a:cs typeface="Arial"/>
              </a:rPr>
              <a:t>we</a:t>
            </a:r>
            <a:r>
              <a:rPr sz="2018" spc="-82">
                <a:solidFill>
                  <a:srgbClr val="231F20"/>
                </a:solidFill>
                <a:latin typeface="Arial"/>
                <a:cs typeface="Arial"/>
              </a:rPr>
              <a:t> </a:t>
            </a:r>
            <a:r>
              <a:rPr sz="2018" spc="-15">
                <a:solidFill>
                  <a:srgbClr val="231F20"/>
                </a:solidFill>
                <a:latin typeface="Arial"/>
                <a:cs typeface="Arial"/>
              </a:rPr>
              <a:t>need</a:t>
            </a:r>
            <a:r>
              <a:rPr sz="2018" spc="-74">
                <a:solidFill>
                  <a:srgbClr val="231F20"/>
                </a:solidFill>
                <a:latin typeface="Arial"/>
                <a:cs typeface="Arial"/>
              </a:rPr>
              <a:t> </a:t>
            </a:r>
            <a:r>
              <a:rPr sz="2018" spc="-30">
                <a:solidFill>
                  <a:srgbClr val="231F20"/>
                </a:solidFill>
                <a:latin typeface="Arial"/>
                <a:cs typeface="Arial"/>
              </a:rPr>
              <a:t>help </a:t>
            </a:r>
            <a:r>
              <a:rPr sz="2018">
                <a:solidFill>
                  <a:srgbClr val="231F20"/>
                </a:solidFill>
                <a:latin typeface="Arial"/>
                <a:cs typeface="Arial"/>
              </a:rPr>
              <a:t>from</a:t>
            </a:r>
            <a:r>
              <a:rPr sz="2018" spc="45">
                <a:solidFill>
                  <a:srgbClr val="231F20"/>
                </a:solidFill>
                <a:latin typeface="Arial"/>
                <a:cs typeface="Arial"/>
              </a:rPr>
              <a:t> </a:t>
            </a:r>
            <a:r>
              <a:rPr sz="2018">
                <a:solidFill>
                  <a:srgbClr val="231F20"/>
                </a:solidFill>
                <a:latin typeface="Arial"/>
                <a:cs typeface="Arial"/>
              </a:rPr>
              <a:t>other</a:t>
            </a:r>
            <a:r>
              <a:rPr sz="2018" spc="45">
                <a:solidFill>
                  <a:srgbClr val="231F20"/>
                </a:solidFill>
                <a:latin typeface="Arial"/>
                <a:cs typeface="Arial"/>
              </a:rPr>
              <a:t> </a:t>
            </a:r>
            <a:r>
              <a:rPr sz="2018">
                <a:solidFill>
                  <a:srgbClr val="231F20"/>
                </a:solidFill>
                <a:latin typeface="Arial"/>
                <a:cs typeface="Arial"/>
              </a:rPr>
              <a:t>people</a:t>
            </a:r>
            <a:r>
              <a:rPr sz="2018" spc="45">
                <a:solidFill>
                  <a:srgbClr val="231F20"/>
                </a:solidFill>
                <a:latin typeface="Arial"/>
                <a:cs typeface="Arial"/>
              </a:rPr>
              <a:t> </a:t>
            </a:r>
            <a:r>
              <a:rPr sz="2018" spc="-36">
                <a:solidFill>
                  <a:srgbClr val="231F20"/>
                </a:solidFill>
                <a:latin typeface="Arial"/>
                <a:cs typeface="Arial"/>
              </a:rPr>
              <a:t>to </a:t>
            </a:r>
            <a:r>
              <a:rPr sz="2018">
                <a:solidFill>
                  <a:srgbClr val="231F20"/>
                </a:solidFill>
                <a:latin typeface="Arial"/>
                <a:cs typeface="Arial"/>
              </a:rPr>
              <a:t>resolve the </a:t>
            </a:r>
            <a:r>
              <a:rPr sz="2018" spc="-30">
                <a:solidFill>
                  <a:srgbClr val="231F20"/>
                </a:solidFill>
                <a:latin typeface="Arial"/>
                <a:cs typeface="Arial"/>
              </a:rPr>
              <a:t>harm</a:t>
            </a:r>
            <a:endParaRPr sz="2018">
              <a:latin typeface="Arial"/>
              <a:cs typeface="Arial"/>
            </a:endParaRPr>
          </a:p>
        </p:txBody>
      </p:sp>
      <p:sp>
        <p:nvSpPr>
          <p:cNvPr id="41" name="object 41"/>
          <p:cNvSpPr txBox="1"/>
          <p:nvPr/>
        </p:nvSpPr>
        <p:spPr>
          <a:xfrm>
            <a:off x="12016096" y="5330392"/>
            <a:ext cx="2230378"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Apologising</a:t>
            </a:r>
            <a:r>
              <a:rPr sz="2018" spc="68">
                <a:solidFill>
                  <a:srgbClr val="231F20"/>
                </a:solidFill>
                <a:latin typeface="Arial"/>
                <a:cs typeface="Arial"/>
              </a:rPr>
              <a:t> </a:t>
            </a:r>
            <a:r>
              <a:rPr sz="2018">
                <a:solidFill>
                  <a:srgbClr val="231F20"/>
                </a:solidFill>
                <a:latin typeface="Arial"/>
                <a:cs typeface="Arial"/>
              </a:rPr>
              <a:t>and</a:t>
            </a:r>
            <a:r>
              <a:rPr sz="2018" spc="74">
                <a:solidFill>
                  <a:srgbClr val="231F20"/>
                </a:solidFill>
                <a:latin typeface="Arial"/>
                <a:cs typeface="Arial"/>
              </a:rPr>
              <a:t> </a:t>
            </a:r>
            <a:r>
              <a:rPr sz="2018" spc="-36">
                <a:solidFill>
                  <a:srgbClr val="231F20"/>
                </a:solidFill>
                <a:latin typeface="Arial"/>
                <a:cs typeface="Arial"/>
              </a:rPr>
              <a:t>by</a:t>
            </a:r>
            <a:endParaRPr sz="2018">
              <a:latin typeface="Arial"/>
              <a:cs typeface="Arial"/>
            </a:endParaRPr>
          </a:p>
        </p:txBody>
      </p:sp>
      <p:sp>
        <p:nvSpPr>
          <p:cNvPr id="42" name="object 42"/>
          <p:cNvSpPr txBox="1"/>
          <p:nvPr/>
        </p:nvSpPr>
        <p:spPr>
          <a:xfrm>
            <a:off x="11778257" y="5606200"/>
            <a:ext cx="2706077"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expressing</a:t>
            </a:r>
            <a:r>
              <a:rPr sz="2018" spc="36">
                <a:solidFill>
                  <a:srgbClr val="231F20"/>
                </a:solidFill>
                <a:latin typeface="Arial"/>
                <a:cs typeface="Arial"/>
              </a:rPr>
              <a:t> </a:t>
            </a:r>
            <a:r>
              <a:rPr sz="2018" spc="-15">
                <a:solidFill>
                  <a:srgbClr val="231F20"/>
                </a:solidFill>
                <a:latin typeface="Arial"/>
                <a:cs typeface="Arial"/>
              </a:rPr>
              <a:t>forgiveness</a:t>
            </a:r>
            <a:endParaRPr sz="2018">
              <a:latin typeface="Arial"/>
              <a:cs typeface="Arial"/>
            </a:endParaRPr>
          </a:p>
        </p:txBody>
      </p:sp>
      <p:sp>
        <p:nvSpPr>
          <p:cNvPr id="43" name="object 43"/>
          <p:cNvSpPr txBox="1"/>
          <p:nvPr/>
        </p:nvSpPr>
        <p:spPr>
          <a:xfrm>
            <a:off x="11725495" y="6312648"/>
            <a:ext cx="2812422"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283912" marR="7597" indent="-265870">
              <a:lnSpc>
                <a:spcPts val="2168"/>
              </a:lnSpc>
              <a:spcBef>
                <a:spcPts val="434"/>
              </a:spcBef>
            </a:pPr>
            <a:r>
              <a:rPr sz="2018">
                <a:solidFill>
                  <a:srgbClr val="231F20"/>
                </a:solidFill>
                <a:latin typeface="Arial"/>
                <a:cs typeface="Arial"/>
              </a:rPr>
              <a:t>Asking</a:t>
            </a:r>
            <a:r>
              <a:rPr sz="2018" spc="82">
                <a:solidFill>
                  <a:srgbClr val="231F20"/>
                </a:solidFill>
                <a:latin typeface="Arial"/>
                <a:cs typeface="Arial"/>
              </a:rPr>
              <a:t> </a:t>
            </a:r>
            <a:r>
              <a:rPr sz="2018">
                <a:solidFill>
                  <a:srgbClr val="231F20"/>
                </a:solidFill>
                <a:latin typeface="Arial"/>
                <a:cs typeface="Arial"/>
              </a:rPr>
              <a:t>for</a:t>
            </a:r>
            <a:r>
              <a:rPr sz="2018" spc="91">
                <a:solidFill>
                  <a:srgbClr val="231F20"/>
                </a:solidFill>
                <a:latin typeface="Arial"/>
                <a:cs typeface="Arial"/>
              </a:rPr>
              <a:t> </a:t>
            </a:r>
            <a:r>
              <a:rPr sz="2018">
                <a:solidFill>
                  <a:srgbClr val="231F20"/>
                </a:solidFill>
                <a:latin typeface="Arial"/>
                <a:cs typeface="Arial"/>
              </a:rPr>
              <a:t>help</a:t>
            </a:r>
            <a:r>
              <a:rPr sz="2018" spc="91">
                <a:solidFill>
                  <a:srgbClr val="231F20"/>
                </a:solidFill>
                <a:latin typeface="Arial"/>
                <a:cs typeface="Arial"/>
              </a:rPr>
              <a:t> </a:t>
            </a:r>
            <a:r>
              <a:rPr sz="2018">
                <a:solidFill>
                  <a:srgbClr val="231F20"/>
                </a:solidFill>
                <a:latin typeface="Arial"/>
                <a:cs typeface="Arial"/>
              </a:rPr>
              <a:t>from</a:t>
            </a:r>
            <a:r>
              <a:rPr sz="2018" spc="91">
                <a:solidFill>
                  <a:srgbClr val="231F20"/>
                </a:solidFill>
                <a:latin typeface="Arial"/>
                <a:cs typeface="Arial"/>
              </a:rPr>
              <a:t> </a:t>
            </a:r>
            <a:r>
              <a:rPr sz="2018" spc="-36">
                <a:solidFill>
                  <a:srgbClr val="231F20"/>
                </a:solidFill>
                <a:latin typeface="Arial"/>
                <a:cs typeface="Arial"/>
              </a:rPr>
              <a:t>the </a:t>
            </a:r>
            <a:r>
              <a:rPr sz="2018">
                <a:solidFill>
                  <a:srgbClr val="231F20"/>
                </a:solidFill>
                <a:latin typeface="Arial"/>
                <a:cs typeface="Arial"/>
              </a:rPr>
              <a:t>supporters</a:t>
            </a:r>
            <a:r>
              <a:rPr sz="2018" spc="74">
                <a:solidFill>
                  <a:srgbClr val="231F20"/>
                </a:solidFill>
                <a:latin typeface="Arial"/>
                <a:cs typeface="Arial"/>
              </a:rPr>
              <a:t> </a:t>
            </a:r>
            <a:r>
              <a:rPr sz="2018">
                <a:solidFill>
                  <a:srgbClr val="231F20"/>
                </a:solidFill>
                <a:latin typeface="Arial"/>
                <a:cs typeface="Arial"/>
              </a:rPr>
              <a:t>we</a:t>
            </a:r>
            <a:r>
              <a:rPr sz="2018" spc="82">
                <a:solidFill>
                  <a:srgbClr val="231F20"/>
                </a:solidFill>
                <a:latin typeface="Arial"/>
                <a:cs typeface="Arial"/>
              </a:rPr>
              <a:t> </a:t>
            </a:r>
            <a:r>
              <a:rPr sz="2018" spc="-15">
                <a:solidFill>
                  <a:srgbClr val="231F20"/>
                </a:solidFill>
                <a:latin typeface="Arial"/>
                <a:cs typeface="Arial"/>
              </a:rPr>
              <a:t>trust</a:t>
            </a:r>
            <a:endParaRPr sz="2018">
              <a:latin typeface="Arial"/>
              <a:cs typeface="Arial"/>
            </a:endParaRPr>
          </a:p>
        </p:txBody>
      </p:sp>
      <p:sp>
        <p:nvSpPr>
          <p:cNvPr id="44" name="object 44"/>
          <p:cNvSpPr txBox="1"/>
          <p:nvPr/>
        </p:nvSpPr>
        <p:spPr>
          <a:xfrm>
            <a:off x="12245798" y="7241071"/>
            <a:ext cx="1770820"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indent="93055">
              <a:lnSpc>
                <a:spcPts val="2168"/>
              </a:lnSpc>
              <a:spcBef>
                <a:spcPts val="434"/>
              </a:spcBef>
            </a:pPr>
            <a:r>
              <a:rPr sz="2018">
                <a:solidFill>
                  <a:srgbClr val="231F20"/>
                </a:solidFill>
                <a:latin typeface="Arial"/>
                <a:cs typeface="Arial"/>
              </a:rPr>
              <a:t>Listening</a:t>
            </a:r>
            <a:r>
              <a:rPr sz="2018" spc="97">
                <a:solidFill>
                  <a:srgbClr val="231F20"/>
                </a:solidFill>
                <a:latin typeface="Arial"/>
                <a:cs typeface="Arial"/>
              </a:rPr>
              <a:t> </a:t>
            </a:r>
            <a:r>
              <a:rPr sz="2018" spc="-36">
                <a:solidFill>
                  <a:srgbClr val="231F20"/>
                </a:solidFill>
                <a:latin typeface="Arial"/>
                <a:cs typeface="Arial"/>
              </a:rPr>
              <a:t>and </a:t>
            </a:r>
            <a:r>
              <a:rPr sz="2018" spc="-15">
                <a:solidFill>
                  <a:srgbClr val="231F20"/>
                </a:solidFill>
                <a:latin typeface="Arial"/>
                <a:cs typeface="Arial"/>
              </a:rPr>
              <a:t>acknowledging</a:t>
            </a:r>
            <a:endParaRPr sz="2018">
              <a:latin typeface="Arial"/>
              <a:cs typeface="Arial"/>
            </a:endParaRPr>
          </a:p>
        </p:txBody>
      </p:sp>
      <p:sp>
        <p:nvSpPr>
          <p:cNvPr id="45" name="object 45"/>
          <p:cNvSpPr txBox="1"/>
          <p:nvPr/>
        </p:nvSpPr>
        <p:spPr>
          <a:xfrm>
            <a:off x="11957824" y="8169494"/>
            <a:ext cx="2347167"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algn="ctr">
              <a:lnSpc>
                <a:spcPts val="2168"/>
              </a:lnSpc>
              <a:spcBef>
                <a:spcPts val="434"/>
              </a:spcBef>
            </a:pPr>
            <a:r>
              <a:rPr sz="2018" spc="-97">
                <a:solidFill>
                  <a:srgbClr val="231F20"/>
                </a:solidFill>
                <a:latin typeface="Arial"/>
                <a:cs typeface="Arial"/>
              </a:rPr>
              <a:t>We</a:t>
            </a:r>
            <a:r>
              <a:rPr sz="2018" spc="30">
                <a:solidFill>
                  <a:srgbClr val="231F20"/>
                </a:solidFill>
                <a:latin typeface="Arial"/>
                <a:cs typeface="Arial"/>
              </a:rPr>
              <a:t> </a:t>
            </a:r>
            <a:r>
              <a:rPr sz="2018">
                <a:solidFill>
                  <a:srgbClr val="231F20"/>
                </a:solidFill>
                <a:latin typeface="Arial"/>
                <a:cs typeface="Arial"/>
              </a:rPr>
              <a:t>work</a:t>
            </a:r>
            <a:r>
              <a:rPr sz="2018" spc="30">
                <a:solidFill>
                  <a:srgbClr val="231F20"/>
                </a:solidFill>
                <a:latin typeface="Arial"/>
                <a:cs typeface="Arial"/>
              </a:rPr>
              <a:t> </a:t>
            </a:r>
            <a:r>
              <a:rPr sz="2018">
                <a:solidFill>
                  <a:srgbClr val="231F20"/>
                </a:solidFill>
                <a:latin typeface="Arial"/>
                <a:cs typeface="Arial"/>
              </a:rPr>
              <a:t>together</a:t>
            </a:r>
            <a:r>
              <a:rPr sz="2018" spc="36">
                <a:solidFill>
                  <a:srgbClr val="231F20"/>
                </a:solidFill>
                <a:latin typeface="Arial"/>
                <a:cs typeface="Arial"/>
              </a:rPr>
              <a:t> </a:t>
            </a:r>
            <a:r>
              <a:rPr sz="2018" spc="-36">
                <a:solidFill>
                  <a:srgbClr val="231F20"/>
                </a:solidFill>
                <a:latin typeface="Arial"/>
                <a:cs typeface="Arial"/>
              </a:rPr>
              <a:t>to </a:t>
            </a:r>
            <a:r>
              <a:rPr sz="2018">
                <a:solidFill>
                  <a:srgbClr val="231F20"/>
                </a:solidFill>
                <a:latin typeface="Arial"/>
                <a:cs typeface="Arial"/>
              </a:rPr>
              <a:t>find</a:t>
            </a:r>
            <a:r>
              <a:rPr sz="2018" spc="45">
                <a:solidFill>
                  <a:srgbClr val="231F20"/>
                </a:solidFill>
                <a:latin typeface="Arial"/>
                <a:cs typeface="Arial"/>
              </a:rPr>
              <a:t> </a:t>
            </a:r>
            <a:r>
              <a:rPr sz="2018">
                <a:solidFill>
                  <a:srgbClr val="231F20"/>
                </a:solidFill>
                <a:latin typeface="Arial"/>
                <a:cs typeface="Arial"/>
              </a:rPr>
              <a:t>a</a:t>
            </a:r>
            <a:r>
              <a:rPr sz="2018" spc="53">
                <a:solidFill>
                  <a:srgbClr val="231F20"/>
                </a:solidFill>
                <a:latin typeface="Arial"/>
                <a:cs typeface="Arial"/>
              </a:rPr>
              <a:t> </a:t>
            </a:r>
            <a:r>
              <a:rPr sz="2018">
                <a:solidFill>
                  <a:srgbClr val="231F20"/>
                </a:solidFill>
                <a:latin typeface="Arial"/>
                <a:cs typeface="Arial"/>
              </a:rPr>
              <a:t>solution</a:t>
            </a:r>
            <a:r>
              <a:rPr sz="2018" spc="53">
                <a:solidFill>
                  <a:srgbClr val="231F20"/>
                </a:solidFill>
                <a:latin typeface="Arial"/>
                <a:cs typeface="Arial"/>
              </a:rPr>
              <a:t> </a:t>
            </a:r>
            <a:r>
              <a:rPr sz="2018" spc="-30">
                <a:solidFill>
                  <a:srgbClr val="231F20"/>
                </a:solidFill>
                <a:latin typeface="Arial"/>
                <a:cs typeface="Arial"/>
              </a:rPr>
              <a:t>that </a:t>
            </a:r>
            <a:r>
              <a:rPr sz="2018">
                <a:solidFill>
                  <a:srgbClr val="231F20"/>
                </a:solidFill>
                <a:latin typeface="Arial"/>
                <a:cs typeface="Arial"/>
              </a:rPr>
              <a:t>works</a:t>
            </a:r>
            <a:r>
              <a:rPr sz="2018" spc="106">
                <a:solidFill>
                  <a:srgbClr val="231F20"/>
                </a:solidFill>
                <a:latin typeface="Arial"/>
                <a:cs typeface="Arial"/>
              </a:rPr>
              <a:t> </a:t>
            </a:r>
            <a:r>
              <a:rPr sz="2018">
                <a:solidFill>
                  <a:srgbClr val="231F20"/>
                </a:solidFill>
                <a:latin typeface="Arial"/>
                <a:cs typeface="Arial"/>
              </a:rPr>
              <a:t>for</a:t>
            </a:r>
            <a:r>
              <a:rPr sz="2018" spc="112">
                <a:solidFill>
                  <a:srgbClr val="231F20"/>
                </a:solidFill>
                <a:latin typeface="Arial"/>
                <a:cs typeface="Arial"/>
              </a:rPr>
              <a:t> </a:t>
            </a:r>
            <a:r>
              <a:rPr sz="2018" spc="-15">
                <a:solidFill>
                  <a:srgbClr val="231F20"/>
                </a:solidFill>
                <a:latin typeface="Arial"/>
                <a:cs typeface="Arial"/>
              </a:rPr>
              <a:t>everyone</a:t>
            </a:r>
            <a:endParaRPr sz="2018">
              <a:latin typeface="Arial"/>
              <a:cs typeface="Arial"/>
            </a:endParaRPr>
          </a:p>
        </p:txBody>
      </p:sp>
      <p:sp>
        <p:nvSpPr>
          <p:cNvPr id="46" name="object 46"/>
          <p:cNvSpPr txBox="1"/>
          <p:nvPr/>
        </p:nvSpPr>
        <p:spPr>
          <a:xfrm>
            <a:off x="6223480" y="5309066"/>
            <a:ext cx="1353040"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Ask</a:t>
            </a:r>
            <a:r>
              <a:rPr sz="2018" spc="-21">
                <a:solidFill>
                  <a:srgbClr val="231F20"/>
                </a:solidFill>
                <a:latin typeface="Arial"/>
                <a:cs typeface="Arial"/>
              </a:rPr>
              <a:t> </a:t>
            </a:r>
            <a:r>
              <a:rPr sz="2018" spc="97">
                <a:solidFill>
                  <a:srgbClr val="231F20"/>
                </a:solidFill>
                <a:latin typeface="Arial"/>
                <a:cs typeface="Arial"/>
              </a:rPr>
              <a:t>if</a:t>
            </a:r>
            <a:r>
              <a:rPr sz="2018" spc="-21">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47" name="object 47"/>
          <p:cNvSpPr txBox="1"/>
          <p:nvPr/>
        </p:nvSpPr>
        <p:spPr>
          <a:xfrm>
            <a:off x="6076335" y="5584872"/>
            <a:ext cx="1646434"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has</a:t>
            </a:r>
            <a:r>
              <a:rPr sz="2018" spc="-74">
                <a:solidFill>
                  <a:srgbClr val="231F20"/>
                </a:solidFill>
                <a:latin typeface="Arial"/>
                <a:cs typeface="Arial"/>
              </a:rPr>
              <a:t> </a:t>
            </a:r>
            <a:r>
              <a:rPr sz="2018" spc="-15">
                <a:solidFill>
                  <a:srgbClr val="231F20"/>
                </a:solidFill>
                <a:latin typeface="Arial"/>
                <a:cs typeface="Arial"/>
              </a:rPr>
              <a:t>happened</a:t>
            </a:r>
            <a:endParaRPr sz="2018">
              <a:latin typeface="Arial"/>
              <a:cs typeface="Arial"/>
            </a:endParaRPr>
          </a:p>
        </p:txBody>
      </p:sp>
      <p:sp>
        <p:nvSpPr>
          <p:cNvPr id="48" name="object 48"/>
          <p:cNvSpPr txBox="1"/>
          <p:nvPr/>
        </p:nvSpPr>
        <p:spPr>
          <a:xfrm>
            <a:off x="5770334" y="6291317"/>
            <a:ext cx="2260761"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617198" marR="7597" indent="-599156">
              <a:lnSpc>
                <a:spcPts val="2168"/>
              </a:lnSpc>
              <a:spcBef>
                <a:spcPts val="434"/>
              </a:spcBef>
            </a:pPr>
            <a:r>
              <a:rPr sz="2018">
                <a:solidFill>
                  <a:srgbClr val="231F20"/>
                </a:solidFill>
                <a:latin typeface="Arial"/>
                <a:cs typeface="Arial"/>
              </a:rPr>
              <a:t>Name</a:t>
            </a:r>
            <a:r>
              <a:rPr sz="2018" spc="-112">
                <a:solidFill>
                  <a:srgbClr val="231F20"/>
                </a:solidFill>
                <a:latin typeface="Arial"/>
                <a:cs typeface="Arial"/>
              </a:rPr>
              <a:t> </a:t>
            </a:r>
            <a:r>
              <a:rPr sz="2018">
                <a:solidFill>
                  <a:srgbClr val="231F20"/>
                </a:solidFill>
                <a:latin typeface="Arial"/>
                <a:cs typeface="Arial"/>
              </a:rPr>
              <a:t>and</a:t>
            </a:r>
            <a:r>
              <a:rPr sz="2018" spc="-112">
                <a:solidFill>
                  <a:srgbClr val="231F20"/>
                </a:solidFill>
                <a:latin typeface="Arial"/>
                <a:cs typeface="Arial"/>
              </a:rPr>
              <a:t> </a:t>
            </a:r>
            <a:r>
              <a:rPr sz="2018" spc="-15">
                <a:solidFill>
                  <a:srgbClr val="231F20"/>
                </a:solidFill>
                <a:latin typeface="Arial"/>
                <a:cs typeface="Arial"/>
              </a:rPr>
              <a:t>describe </a:t>
            </a:r>
            <a:r>
              <a:rPr sz="2018">
                <a:solidFill>
                  <a:srgbClr val="231F20"/>
                </a:solidFill>
                <a:latin typeface="Arial"/>
                <a:cs typeface="Arial"/>
              </a:rPr>
              <a:t>the</a:t>
            </a:r>
            <a:r>
              <a:rPr sz="2018" spc="-7">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49" name="object 49"/>
          <p:cNvSpPr txBox="1"/>
          <p:nvPr/>
        </p:nvSpPr>
        <p:spPr>
          <a:xfrm>
            <a:off x="5717884" y="7219744"/>
            <a:ext cx="2366156"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51926" marR="7597" indent="-133886">
              <a:lnSpc>
                <a:spcPts val="2168"/>
              </a:lnSpc>
              <a:spcBef>
                <a:spcPts val="434"/>
              </a:spcBef>
            </a:pPr>
            <a:r>
              <a:rPr sz="2018">
                <a:solidFill>
                  <a:srgbClr val="231F20"/>
                </a:solidFill>
                <a:latin typeface="Arial"/>
                <a:cs typeface="Arial"/>
              </a:rPr>
              <a:t>Communicate</a:t>
            </a:r>
            <a:r>
              <a:rPr sz="2018" spc="59">
                <a:solidFill>
                  <a:srgbClr val="231F20"/>
                </a:solidFill>
                <a:latin typeface="Arial"/>
                <a:cs typeface="Arial"/>
              </a:rPr>
              <a:t> </a:t>
            </a:r>
            <a:r>
              <a:rPr sz="2018" spc="-15">
                <a:solidFill>
                  <a:srgbClr val="231F20"/>
                </a:solidFill>
                <a:latin typeface="Arial"/>
                <a:cs typeface="Arial"/>
              </a:rPr>
              <a:t>about </a:t>
            </a:r>
            <a:r>
              <a:rPr sz="2018">
                <a:solidFill>
                  <a:srgbClr val="231F20"/>
                </a:solidFill>
                <a:latin typeface="Arial"/>
                <a:cs typeface="Arial"/>
              </a:rPr>
              <a:t>harm</a:t>
            </a:r>
            <a:r>
              <a:rPr sz="2018" spc="-36">
                <a:solidFill>
                  <a:srgbClr val="231F20"/>
                </a:solidFill>
                <a:latin typeface="Arial"/>
                <a:cs typeface="Arial"/>
              </a:rPr>
              <a:t> </a:t>
            </a:r>
            <a:r>
              <a:rPr sz="2018" spc="-15">
                <a:solidFill>
                  <a:srgbClr val="231F20"/>
                </a:solidFill>
                <a:latin typeface="Arial"/>
                <a:cs typeface="Arial"/>
              </a:rPr>
              <a:t>experienced</a:t>
            </a:r>
            <a:endParaRPr sz="2018">
              <a:latin typeface="Arial"/>
              <a:cs typeface="Arial"/>
            </a:endParaRPr>
          </a:p>
        </p:txBody>
      </p:sp>
      <p:sp>
        <p:nvSpPr>
          <p:cNvPr id="50" name="object 50"/>
          <p:cNvSpPr txBox="1"/>
          <p:nvPr/>
        </p:nvSpPr>
        <p:spPr>
          <a:xfrm>
            <a:off x="5578437" y="8148164"/>
            <a:ext cx="2645310" cy="1520306"/>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362722" marR="353227" indent="950" algn="ctr">
              <a:lnSpc>
                <a:spcPts val="2168"/>
              </a:lnSpc>
              <a:spcBef>
                <a:spcPts val="434"/>
              </a:spcBef>
            </a:pPr>
            <a:r>
              <a:rPr sz="2018">
                <a:solidFill>
                  <a:srgbClr val="231F20"/>
                </a:solidFill>
                <a:latin typeface="Arial"/>
                <a:cs typeface="Arial"/>
              </a:rPr>
              <a:t>Describe</a:t>
            </a:r>
            <a:r>
              <a:rPr sz="2018" spc="-142">
                <a:solidFill>
                  <a:srgbClr val="231F20"/>
                </a:solidFill>
                <a:latin typeface="Arial"/>
                <a:cs typeface="Arial"/>
              </a:rPr>
              <a:t> </a:t>
            </a:r>
            <a:r>
              <a:rPr sz="2018" spc="-30">
                <a:solidFill>
                  <a:srgbClr val="231F20"/>
                </a:solidFill>
                <a:latin typeface="Arial"/>
                <a:cs typeface="Arial"/>
              </a:rPr>
              <a:t>what </a:t>
            </a:r>
            <a:r>
              <a:rPr sz="2018">
                <a:solidFill>
                  <a:srgbClr val="231F20"/>
                </a:solidFill>
                <a:latin typeface="Arial"/>
                <a:cs typeface="Arial"/>
              </a:rPr>
              <a:t>caused</a:t>
            </a:r>
            <a:r>
              <a:rPr sz="2018" spc="-53">
                <a:solidFill>
                  <a:srgbClr val="231F20"/>
                </a:solidFill>
                <a:latin typeface="Arial"/>
                <a:cs typeface="Arial"/>
              </a:rPr>
              <a:t> </a:t>
            </a:r>
            <a:r>
              <a:rPr sz="2018">
                <a:solidFill>
                  <a:srgbClr val="231F20"/>
                </a:solidFill>
                <a:latin typeface="Arial"/>
                <a:cs typeface="Arial"/>
              </a:rPr>
              <a:t>the</a:t>
            </a:r>
            <a:r>
              <a:rPr sz="2018" spc="-53">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a:p>
            <a:pPr>
              <a:spcBef>
                <a:spcPts val="224"/>
              </a:spcBef>
            </a:pPr>
            <a:endParaRPr sz="2018">
              <a:latin typeface="Arial"/>
              <a:cs typeface="Arial"/>
            </a:endParaRPr>
          </a:p>
          <a:p>
            <a:pPr marL="18042" marR="7597" indent="-950" algn="ctr">
              <a:lnSpc>
                <a:spcPts val="2168"/>
              </a:lnSpc>
            </a:pPr>
            <a:r>
              <a:rPr sz="2018" spc="-30">
                <a:solidFill>
                  <a:srgbClr val="231F20"/>
                </a:solidFill>
                <a:latin typeface="Arial"/>
                <a:cs typeface="Arial"/>
              </a:rPr>
              <a:t>Share</a:t>
            </a:r>
            <a:r>
              <a:rPr sz="2018" spc="15">
                <a:solidFill>
                  <a:srgbClr val="231F20"/>
                </a:solidFill>
                <a:latin typeface="Arial"/>
                <a:cs typeface="Arial"/>
              </a:rPr>
              <a:t> </a:t>
            </a:r>
            <a:r>
              <a:rPr sz="2018">
                <a:solidFill>
                  <a:srgbClr val="231F20"/>
                </a:solidFill>
                <a:latin typeface="Arial"/>
                <a:cs typeface="Arial"/>
              </a:rPr>
              <a:t>feedback</a:t>
            </a:r>
            <a:r>
              <a:rPr sz="2018" spc="15">
                <a:solidFill>
                  <a:srgbClr val="231F20"/>
                </a:solidFill>
                <a:latin typeface="Arial"/>
                <a:cs typeface="Arial"/>
              </a:rPr>
              <a:t> </a:t>
            </a:r>
            <a:r>
              <a:rPr sz="2018" spc="-15">
                <a:solidFill>
                  <a:srgbClr val="231F20"/>
                </a:solidFill>
                <a:latin typeface="Arial"/>
                <a:cs typeface="Arial"/>
              </a:rPr>
              <a:t>about </a:t>
            </a:r>
            <a:r>
              <a:rPr sz="2018">
                <a:solidFill>
                  <a:srgbClr val="231F20"/>
                </a:solidFill>
                <a:latin typeface="Arial"/>
                <a:cs typeface="Arial"/>
              </a:rPr>
              <a:t>the</a:t>
            </a:r>
            <a:r>
              <a:rPr sz="2018" spc="45">
                <a:solidFill>
                  <a:srgbClr val="231F20"/>
                </a:solidFill>
                <a:latin typeface="Arial"/>
                <a:cs typeface="Arial"/>
              </a:rPr>
              <a:t> </a:t>
            </a:r>
            <a:r>
              <a:rPr sz="2018">
                <a:solidFill>
                  <a:srgbClr val="231F20"/>
                </a:solidFill>
                <a:latin typeface="Arial"/>
                <a:cs typeface="Arial"/>
              </a:rPr>
              <a:t>support</a:t>
            </a:r>
            <a:r>
              <a:rPr sz="2018" spc="53">
                <a:solidFill>
                  <a:srgbClr val="231F20"/>
                </a:solidFill>
                <a:latin typeface="Arial"/>
                <a:cs typeface="Arial"/>
              </a:rPr>
              <a:t> </a:t>
            </a:r>
            <a:r>
              <a:rPr sz="2018">
                <a:solidFill>
                  <a:srgbClr val="231F20"/>
                </a:solidFill>
                <a:latin typeface="Arial"/>
                <a:cs typeface="Arial"/>
              </a:rPr>
              <a:t>we</a:t>
            </a:r>
            <a:r>
              <a:rPr sz="2018" spc="53">
                <a:solidFill>
                  <a:srgbClr val="231F20"/>
                </a:solidFill>
                <a:latin typeface="Arial"/>
                <a:cs typeface="Arial"/>
              </a:rPr>
              <a:t> </a:t>
            </a:r>
            <a:r>
              <a:rPr sz="2018" spc="-15">
                <a:solidFill>
                  <a:srgbClr val="231F20"/>
                </a:solidFill>
                <a:latin typeface="Arial"/>
                <a:cs typeface="Arial"/>
              </a:rPr>
              <a:t>receive</a:t>
            </a:r>
            <a:endParaRPr sz="2018">
              <a:latin typeface="Arial"/>
              <a:cs typeface="Arial"/>
            </a:endParaRPr>
          </a:p>
        </p:txBody>
      </p:sp>
      <p:sp>
        <p:nvSpPr>
          <p:cNvPr id="51" name="object 51"/>
          <p:cNvSpPr txBox="1"/>
          <p:nvPr/>
        </p:nvSpPr>
        <p:spPr>
          <a:xfrm>
            <a:off x="5544138" y="10005012"/>
            <a:ext cx="2712724"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229788" marR="7597" indent="-211746">
              <a:lnSpc>
                <a:spcPts val="2168"/>
              </a:lnSpc>
              <a:spcBef>
                <a:spcPts val="434"/>
              </a:spcBef>
            </a:pPr>
            <a:r>
              <a:rPr sz="2018">
                <a:solidFill>
                  <a:srgbClr val="231F20"/>
                </a:solidFill>
                <a:latin typeface="Arial"/>
                <a:cs typeface="Arial"/>
              </a:rPr>
              <a:t>Ask</a:t>
            </a:r>
            <a:r>
              <a:rPr sz="2018" spc="82">
                <a:solidFill>
                  <a:srgbClr val="231F20"/>
                </a:solidFill>
                <a:latin typeface="Arial"/>
                <a:cs typeface="Arial"/>
              </a:rPr>
              <a:t> </a:t>
            </a:r>
            <a:r>
              <a:rPr sz="2018">
                <a:solidFill>
                  <a:srgbClr val="231F20"/>
                </a:solidFill>
                <a:latin typeface="Arial"/>
                <a:cs typeface="Arial"/>
              </a:rPr>
              <a:t>for</a:t>
            </a:r>
            <a:r>
              <a:rPr sz="2018" spc="91">
                <a:solidFill>
                  <a:srgbClr val="231F20"/>
                </a:solidFill>
                <a:latin typeface="Arial"/>
                <a:cs typeface="Arial"/>
              </a:rPr>
              <a:t> </a:t>
            </a:r>
            <a:r>
              <a:rPr sz="2018">
                <a:solidFill>
                  <a:srgbClr val="231F20"/>
                </a:solidFill>
                <a:latin typeface="Arial"/>
                <a:cs typeface="Arial"/>
              </a:rPr>
              <a:t>feedback</a:t>
            </a:r>
            <a:r>
              <a:rPr sz="2018" spc="91">
                <a:solidFill>
                  <a:srgbClr val="231F20"/>
                </a:solidFill>
                <a:latin typeface="Arial"/>
                <a:cs typeface="Arial"/>
              </a:rPr>
              <a:t> </a:t>
            </a:r>
            <a:r>
              <a:rPr sz="2018" spc="-15">
                <a:solidFill>
                  <a:srgbClr val="231F20"/>
                </a:solidFill>
                <a:latin typeface="Arial"/>
                <a:cs typeface="Arial"/>
              </a:rPr>
              <a:t>about </a:t>
            </a:r>
            <a:r>
              <a:rPr sz="2018">
                <a:solidFill>
                  <a:srgbClr val="231F20"/>
                </a:solidFill>
                <a:latin typeface="Arial"/>
                <a:cs typeface="Arial"/>
              </a:rPr>
              <a:t>the</a:t>
            </a:r>
            <a:r>
              <a:rPr sz="2018" spc="45">
                <a:solidFill>
                  <a:srgbClr val="231F20"/>
                </a:solidFill>
                <a:latin typeface="Arial"/>
                <a:cs typeface="Arial"/>
              </a:rPr>
              <a:t> </a:t>
            </a:r>
            <a:r>
              <a:rPr sz="2018">
                <a:solidFill>
                  <a:srgbClr val="231F20"/>
                </a:solidFill>
                <a:latin typeface="Arial"/>
                <a:cs typeface="Arial"/>
              </a:rPr>
              <a:t>support</a:t>
            </a:r>
            <a:r>
              <a:rPr sz="2018" spc="53">
                <a:solidFill>
                  <a:srgbClr val="231F20"/>
                </a:solidFill>
                <a:latin typeface="Arial"/>
                <a:cs typeface="Arial"/>
              </a:rPr>
              <a:t> </a:t>
            </a:r>
            <a:r>
              <a:rPr sz="2018">
                <a:solidFill>
                  <a:srgbClr val="231F20"/>
                </a:solidFill>
                <a:latin typeface="Arial"/>
                <a:cs typeface="Arial"/>
              </a:rPr>
              <a:t>we</a:t>
            </a:r>
            <a:r>
              <a:rPr sz="2018" spc="53">
                <a:solidFill>
                  <a:srgbClr val="231F20"/>
                </a:solidFill>
                <a:latin typeface="Arial"/>
                <a:cs typeface="Arial"/>
              </a:rPr>
              <a:t> </a:t>
            </a:r>
            <a:r>
              <a:rPr sz="2018" spc="-30">
                <a:solidFill>
                  <a:srgbClr val="231F20"/>
                </a:solidFill>
                <a:latin typeface="Arial"/>
                <a:cs typeface="Arial"/>
              </a:rPr>
              <a:t>give</a:t>
            </a:r>
            <a:endParaRPr sz="2018">
              <a:latin typeface="Arial"/>
              <a:cs typeface="Arial"/>
            </a:endParaRPr>
          </a:p>
        </p:txBody>
      </p:sp>
      <p:sp>
        <p:nvSpPr>
          <p:cNvPr id="52" name="object 52"/>
          <p:cNvSpPr/>
          <p:nvPr/>
        </p:nvSpPr>
        <p:spPr>
          <a:xfrm>
            <a:off x="14741240" y="5284086"/>
            <a:ext cx="3026060" cy="1326450"/>
          </a:xfrm>
          <a:custGeom>
            <a:avLst/>
            <a:gdLst/>
            <a:ahLst/>
            <a:cxnLst/>
            <a:rect l="l" t="t" r="r" b="b"/>
            <a:pathLst>
              <a:path w="2023745" h="887095">
                <a:moveTo>
                  <a:pt x="1580095" y="0"/>
                </a:moveTo>
                <a:lnTo>
                  <a:pt x="443445" y="0"/>
                </a:lnTo>
                <a:lnTo>
                  <a:pt x="395127" y="2602"/>
                </a:lnTo>
                <a:lnTo>
                  <a:pt x="348316" y="10228"/>
                </a:lnTo>
                <a:lnTo>
                  <a:pt x="303283" y="22607"/>
                </a:lnTo>
                <a:lnTo>
                  <a:pt x="260297" y="39469"/>
                </a:lnTo>
                <a:lnTo>
                  <a:pt x="219630" y="60543"/>
                </a:lnTo>
                <a:lnTo>
                  <a:pt x="181553" y="85559"/>
                </a:lnTo>
                <a:lnTo>
                  <a:pt x="146335" y="114247"/>
                </a:lnTo>
                <a:lnTo>
                  <a:pt x="114247" y="146335"/>
                </a:lnTo>
                <a:lnTo>
                  <a:pt x="85559" y="181553"/>
                </a:lnTo>
                <a:lnTo>
                  <a:pt x="60543" y="219630"/>
                </a:lnTo>
                <a:lnTo>
                  <a:pt x="39469" y="260297"/>
                </a:lnTo>
                <a:lnTo>
                  <a:pt x="22607" y="303283"/>
                </a:lnTo>
                <a:lnTo>
                  <a:pt x="10228" y="348316"/>
                </a:lnTo>
                <a:lnTo>
                  <a:pt x="2602" y="395127"/>
                </a:lnTo>
                <a:lnTo>
                  <a:pt x="0" y="443445"/>
                </a:lnTo>
                <a:lnTo>
                  <a:pt x="2602" y="491763"/>
                </a:lnTo>
                <a:lnTo>
                  <a:pt x="10228" y="538574"/>
                </a:lnTo>
                <a:lnTo>
                  <a:pt x="22607" y="583607"/>
                </a:lnTo>
                <a:lnTo>
                  <a:pt x="39469" y="626591"/>
                </a:lnTo>
                <a:lnTo>
                  <a:pt x="60543" y="667257"/>
                </a:lnTo>
                <a:lnTo>
                  <a:pt x="85559" y="705334"/>
                </a:lnTo>
                <a:lnTo>
                  <a:pt x="114247" y="740551"/>
                </a:lnTo>
                <a:lnTo>
                  <a:pt x="146335" y="772637"/>
                </a:lnTo>
                <a:lnTo>
                  <a:pt x="181553" y="801323"/>
                </a:lnTo>
                <a:lnTo>
                  <a:pt x="219630" y="826338"/>
                </a:lnTo>
                <a:lnTo>
                  <a:pt x="260297" y="847411"/>
                </a:lnTo>
                <a:lnTo>
                  <a:pt x="303283" y="864273"/>
                </a:lnTo>
                <a:lnTo>
                  <a:pt x="348316" y="876651"/>
                </a:lnTo>
                <a:lnTo>
                  <a:pt x="395127" y="884277"/>
                </a:lnTo>
                <a:lnTo>
                  <a:pt x="443445" y="886879"/>
                </a:lnTo>
                <a:lnTo>
                  <a:pt x="1580095" y="886879"/>
                </a:lnTo>
                <a:lnTo>
                  <a:pt x="1628413" y="884277"/>
                </a:lnTo>
                <a:lnTo>
                  <a:pt x="1675224" y="876651"/>
                </a:lnTo>
                <a:lnTo>
                  <a:pt x="1720258" y="864273"/>
                </a:lnTo>
                <a:lnTo>
                  <a:pt x="1763243" y="847411"/>
                </a:lnTo>
                <a:lnTo>
                  <a:pt x="1803910" y="826338"/>
                </a:lnTo>
                <a:lnTo>
                  <a:pt x="1841988" y="801323"/>
                </a:lnTo>
                <a:lnTo>
                  <a:pt x="1877206" y="772637"/>
                </a:lnTo>
                <a:lnTo>
                  <a:pt x="1909294" y="740551"/>
                </a:lnTo>
                <a:lnTo>
                  <a:pt x="1937982" y="705334"/>
                </a:lnTo>
                <a:lnTo>
                  <a:pt x="1962998" y="667257"/>
                </a:lnTo>
                <a:lnTo>
                  <a:pt x="1984072" y="626591"/>
                </a:lnTo>
                <a:lnTo>
                  <a:pt x="2000934" y="583607"/>
                </a:lnTo>
                <a:lnTo>
                  <a:pt x="2013313" y="538574"/>
                </a:lnTo>
                <a:lnTo>
                  <a:pt x="2020939" y="491763"/>
                </a:lnTo>
                <a:lnTo>
                  <a:pt x="2023541" y="443445"/>
                </a:lnTo>
                <a:lnTo>
                  <a:pt x="2020939" y="395127"/>
                </a:lnTo>
                <a:lnTo>
                  <a:pt x="2013313" y="348316"/>
                </a:lnTo>
                <a:lnTo>
                  <a:pt x="2000934" y="303283"/>
                </a:lnTo>
                <a:lnTo>
                  <a:pt x="1984072" y="260297"/>
                </a:lnTo>
                <a:lnTo>
                  <a:pt x="1962998" y="219630"/>
                </a:lnTo>
                <a:lnTo>
                  <a:pt x="1937982" y="181553"/>
                </a:lnTo>
                <a:lnTo>
                  <a:pt x="1909294" y="146335"/>
                </a:lnTo>
                <a:lnTo>
                  <a:pt x="1877206" y="114247"/>
                </a:lnTo>
                <a:lnTo>
                  <a:pt x="1841988" y="85559"/>
                </a:lnTo>
                <a:lnTo>
                  <a:pt x="1803910" y="60543"/>
                </a:lnTo>
                <a:lnTo>
                  <a:pt x="1763243" y="39469"/>
                </a:lnTo>
                <a:lnTo>
                  <a:pt x="1720258" y="22607"/>
                </a:lnTo>
                <a:lnTo>
                  <a:pt x="1675224" y="10228"/>
                </a:lnTo>
                <a:lnTo>
                  <a:pt x="1628413" y="2602"/>
                </a:lnTo>
                <a:lnTo>
                  <a:pt x="1580095" y="0"/>
                </a:lnTo>
                <a:close/>
              </a:path>
            </a:pathLst>
          </a:custGeom>
          <a:solidFill>
            <a:srgbClr val="E0EADD"/>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53" name="object 53"/>
          <p:cNvSpPr/>
          <p:nvPr/>
        </p:nvSpPr>
        <p:spPr>
          <a:xfrm>
            <a:off x="14741242" y="6728551"/>
            <a:ext cx="3026060" cy="1103321"/>
          </a:xfrm>
          <a:custGeom>
            <a:avLst/>
            <a:gdLst/>
            <a:ahLst/>
            <a:cxnLst/>
            <a:rect l="l" t="t" r="r" b="b"/>
            <a:pathLst>
              <a:path w="2023745" h="737870">
                <a:moveTo>
                  <a:pt x="1654733" y="0"/>
                </a:moveTo>
                <a:lnTo>
                  <a:pt x="368807" y="0"/>
                </a:lnTo>
                <a:lnTo>
                  <a:pt x="322546" y="2873"/>
                </a:lnTo>
                <a:lnTo>
                  <a:pt x="277999" y="11264"/>
                </a:lnTo>
                <a:lnTo>
                  <a:pt x="235512" y="24825"/>
                </a:lnTo>
                <a:lnTo>
                  <a:pt x="195431" y="43212"/>
                </a:lnTo>
                <a:lnTo>
                  <a:pt x="158101" y="66079"/>
                </a:lnTo>
                <a:lnTo>
                  <a:pt x="123869" y="93080"/>
                </a:lnTo>
                <a:lnTo>
                  <a:pt x="93080" y="123869"/>
                </a:lnTo>
                <a:lnTo>
                  <a:pt x="66079" y="158101"/>
                </a:lnTo>
                <a:lnTo>
                  <a:pt x="43212" y="195431"/>
                </a:lnTo>
                <a:lnTo>
                  <a:pt x="24825" y="235512"/>
                </a:lnTo>
                <a:lnTo>
                  <a:pt x="11264" y="277999"/>
                </a:lnTo>
                <a:lnTo>
                  <a:pt x="2873" y="322546"/>
                </a:lnTo>
                <a:lnTo>
                  <a:pt x="0" y="368808"/>
                </a:lnTo>
                <a:lnTo>
                  <a:pt x="2873" y="415069"/>
                </a:lnTo>
                <a:lnTo>
                  <a:pt x="11264" y="459616"/>
                </a:lnTo>
                <a:lnTo>
                  <a:pt x="24825" y="502103"/>
                </a:lnTo>
                <a:lnTo>
                  <a:pt x="43212" y="542184"/>
                </a:lnTo>
                <a:lnTo>
                  <a:pt x="66079" y="579514"/>
                </a:lnTo>
                <a:lnTo>
                  <a:pt x="93080" y="613746"/>
                </a:lnTo>
                <a:lnTo>
                  <a:pt x="123869" y="644535"/>
                </a:lnTo>
                <a:lnTo>
                  <a:pt x="158101" y="671536"/>
                </a:lnTo>
                <a:lnTo>
                  <a:pt x="195431" y="694403"/>
                </a:lnTo>
                <a:lnTo>
                  <a:pt x="235512" y="712790"/>
                </a:lnTo>
                <a:lnTo>
                  <a:pt x="277999" y="726351"/>
                </a:lnTo>
                <a:lnTo>
                  <a:pt x="322546" y="734742"/>
                </a:lnTo>
                <a:lnTo>
                  <a:pt x="368807" y="737616"/>
                </a:lnTo>
                <a:lnTo>
                  <a:pt x="1654733" y="737616"/>
                </a:lnTo>
                <a:lnTo>
                  <a:pt x="1700995" y="734742"/>
                </a:lnTo>
                <a:lnTo>
                  <a:pt x="1745541" y="726351"/>
                </a:lnTo>
                <a:lnTo>
                  <a:pt x="1788027" y="712790"/>
                </a:lnTo>
                <a:lnTo>
                  <a:pt x="1828107" y="694403"/>
                </a:lnTo>
                <a:lnTo>
                  <a:pt x="1865435" y="671536"/>
                </a:lnTo>
                <a:lnTo>
                  <a:pt x="1899666" y="644535"/>
                </a:lnTo>
                <a:lnTo>
                  <a:pt x="1930454" y="613746"/>
                </a:lnTo>
                <a:lnTo>
                  <a:pt x="1957453" y="579514"/>
                </a:lnTo>
                <a:lnTo>
                  <a:pt x="1980319" y="542184"/>
                </a:lnTo>
                <a:lnTo>
                  <a:pt x="1998705" y="502103"/>
                </a:lnTo>
                <a:lnTo>
                  <a:pt x="2012265" y="459616"/>
                </a:lnTo>
                <a:lnTo>
                  <a:pt x="2020655" y="415069"/>
                </a:lnTo>
                <a:lnTo>
                  <a:pt x="2023529" y="368808"/>
                </a:lnTo>
                <a:lnTo>
                  <a:pt x="2020655" y="322546"/>
                </a:lnTo>
                <a:lnTo>
                  <a:pt x="2012265" y="277999"/>
                </a:lnTo>
                <a:lnTo>
                  <a:pt x="1998705" y="235512"/>
                </a:lnTo>
                <a:lnTo>
                  <a:pt x="1980319" y="195431"/>
                </a:lnTo>
                <a:lnTo>
                  <a:pt x="1957453" y="158101"/>
                </a:lnTo>
                <a:lnTo>
                  <a:pt x="1930454" y="123869"/>
                </a:lnTo>
                <a:lnTo>
                  <a:pt x="1899666" y="93080"/>
                </a:lnTo>
                <a:lnTo>
                  <a:pt x="1865435" y="66079"/>
                </a:lnTo>
                <a:lnTo>
                  <a:pt x="1828107" y="43212"/>
                </a:lnTo>
                <a:lnTo>
                  <a:pt x="1788027" y="24825"/>
                </a:lnTo>
                <a:lnTo>
                  <a:pt x="1745541" y="11264"/>
                </a:lnTo>
                <a:lnTo>
                  <a:pt x="1700995" y="2873"/>
                </a:lnTo>
                <a:lnTo>
                  <a:pt x="1654733" y="0"/>
                </a:lnTo>
                <a:close/>
              </a:path>
            </a:pathLst>
          </a:custGeom>
          <a:solidFill>
            <a:srgbClr val="E0EADD"/>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54" name="object 54"/>
          <p:cNvSpPr/>
          <p:nvPr/>
        </p:nvSpPr>
        <p:spPr>
          <a:xfrm>
            <a:off x="14741252" y="7954036"/>
            <a:ext cx="3026060" cy="1060592"/>
          </a:xfrm>
          <a:custGeom>
            <a:avLst/>
            <a:gdLst/>
            <a:ahLst/>
            <a:cxnLst/>
            <a:rect l="l" t="t" r="r" b="b"/>
            <a:pathLst>
              <a:path w="2023745" h="709295">
                <a:moveTo>
                  <a:pt x="1669148" y="0"/>
                </a:moveTo>
                <a:lnTo>
                  <a:pt x="354380" y="0"/>
                </a:lnTo>
                <a:lnTo>
                  <a:pt x="306293" y="3235"/>
                </a:lnTo>
                <a:lnTo>
                  <a:pt x="260172" y="12658"/>
                </a:lnTo>
                <a:lnTo>
                  <a:pt x="216439" y="27848"/>
                </a:lnTo>
                <a:lnTo>
                  <a:pt x="175517" y="48383"/>
                </a:lnTo>
                <a:lnTo>
                  <a:pt x="137829" y="73839"/>
                </a:lnTo>
                <a:lnTo>
                  <a:pt x="103795" y="103795"/>
                </a:lnTo>
                <a:lnTo>
                  <a:pt x="73839" y="137829"/>
                </a:lnTo>
                <a:lnTo>
                  <a:pt x="48383" y="175517"/>
                </a:lnTo>
                <a:lnTo>
                  <a:pt x="27848" y="216439"/>
                </a:lnTo>
                <a:lnTo>
                  <a:pt x="12658" y="260172"/>
                </a:lnTo>
                <a:lnTo>
                  <a:pt x="3235" y="306293"/>
                </a:lnTo>
                <a:lnTo>
                  <a:pt x="0" y="354380"/>
                </a:lnTo>
                <a:lnTo>
                  <a:pt x="3235" y="402471"/>
                </a:lnTo>
                <a:lnTo>
                  <a:pt x="12658" y="448594"/>
                </a:lnTo>
                <a:lnTo>
                  <a:pt x="27848" y="492329"/>
                </a:lnTo>
                <a:lnTo>
                  <a:pt x="48383" y="533252"/>
                </a:lnTo>
                <a:lnTo>
                  <a:pt x="73839" y="570942"/>
                </a:lnTo>
                <a:lnTo>
                  <a:pt x="103795" y="604977"/>
                </a:lnTo>
                <a:lnTo>
                  <a:pt x="137829" y="634933"/>
                </a:lnTo>
                <a:lnTo>
                  <a:pt x="175517" y="660390"/>
                </a:lnTo>
                <a:lnTo>
                  <a:pt x="216439" y="680925"/>
                </a:lnTo>
                <a:lnTo>
                  <a:pt x="260172" y="696115"/>
                </a:lnTo>
                <a:lnTo>
                  <a:pt x="306293" y="705539"/>
                </a:lnTo>
                <a:lnTo>
                  <a:pt x="354380" y="708774"/>
                </a:lnTo>
                <a:lnTo>
                  <a:pt x="1669148" y="708774"/>
                </a:lnTo>
                <a:lnTo>
                  <a:pt x="1717235" y="705539"/>
                </a:lnTo>
                <a:lnTo>
                  <a:pt x="1763356" y="696115"/>
                </a:lnTo>
                <a:lnTo>
                  <a:pt x="1807089" y="680925"/>
                </a:lnTo>
                <a:lnTo>
                  <a:pt x="1848011" y="660390"/>
                </a:lnTo>
                <a:lnTo>
                  <a:pt x="1885700" y="634933"/>
                </a:lnTo>
                <a:lnTo>
                  <a:pt x="1919733" y="604977"/>
                </a:lnTo>
                <a:lnTo>
                  <a:pt x="1949689" y="570942"/>
                </a:lnTo>
                <a:lnTo>
                  <a:pt x="1975145" y="533252"/>
                </a:lnTo>
                <a:lnTo>
                  <a:pt x="1995680" y="492329"/>
                </a:lnTo>
                <a:lnTo>
                  <a:pt x="2010870" y="448594"/>
                </a:lnTo>
                <a:lnTo>
                  <a:pt x="2020294" y="402471"/>
                </a:lnTo>
                <a:lnTo>
                  <a:pt x="2023529" y="354380"/>
                </a:lnTo>
                <a:lnTo>
                  <a:pt x="2020294" y="306293"/>
                </a:lnTo>
                <a:lnTo>
                  <a:pt x="2010870" y="260172"/>
                </a:lnTo>
                <a:lnTo>
                  <a:pt x="1995680" y="216439"/>
                </a:lnTo>
                <a:lnTo>
                  <a:pt x="1975145" y="175517"/>
                </a:lnTo>
                <a:lnTo>
                  <a:pt x="1949689" y="137829"/>
                </a:lnTo>
                <a:lnTo>
                  <a:pt x="1919733" y="103795"/>
                </a:lnTo>
                <a:lnTo>
                  <a:pt x="1885700" y="73839"/>
                </a:lnTo>
                <a:lnTo>
                  <a:pt x="1848011" y="48383"/>
                </a:lnTo>
                <a:lnTo>
                  <a:pt x="1807089" y="27848"/>
                </a:lnTo>
                <a:lnTo>
                  <a:pt x="1763356" y="12658"/>
                </a:lnTo>
                <a:lnTo>
                  <a:pt x="1717235" y="3235"/>
                </a:lnTo>
                <a:lnTo>
                  <a:pt x="1669148" y="0"/>
                </a:lnTo>
                <a:close/>
              </a:path>
            </a:pathLst>
          </a:custGeom>
          <a:solidFill>
            <a:srgbClr val="E0EADD"/>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55" name="object 55"/>
          <p:cNvSpPr/>
          <p:nvPr/>
        </p:nvSpPr>
        <p:spPr>
          <a:xfrm>
            <a:off x="14741242" y="9149373"/>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ADD"/>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56" name="object 56"/>
          <p:cNvSpPr txBox="1"/>
          <p:nvPr/>
        </p:nvSpPr>
        <p:spPr>
          <a:xfrm>
            <a:off x="15248617" y="5312717"/>
            <a:ext cx="1981609"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Make</a:t>
            </a:r>
            <a:r>
              <a:rPr sz="2018" spc="-59">
                <a:solidFill>
                  <a:srgbClr val="231F20"/>
                </a:solidFill>
                <a:latin typeface="Arial"/>
                <a:cs typeface="Arial"/>
              </a:rPr>
              <a:t> </a:t>
            </a:r>
            <a:r>
              <a:rPr sz="2018">
                <a:solidFill>
                  <a:srgbClr val="231F20"/>
                </a:solidFill>
                <a:latin typeface="Arial"/>
                <a:cs typeface="Arial"/>
              </a:rPr>
              <a:t>changes</a:t>
            </a:r>
            <a:r>
              <a:rPr sz="2018" spc="-59">
                <a:solidFill>
                  <a:srgbClr val="231F20"/>
                </a:solidFill>
                <a:latin typeface="Arial"/>
                <a:cs typeface="Arial"/>
              </a:rPr>
              <a:t> </a:t>
            </a:r>
            <a:r>
              <a:rPr sz="2018" spc="-36">
                <a:solidFill>
                  <a:srgbClr val="231F20"/>
                </a:solidFill>
                <a:latin typeface="Arial"/>
                <a:cs typeface="Arial"/>
              </a:rPr>
              <a:t>in</a:t>
            </a:r>
            <a:endParaRPr sz="2018">
              <a:latin typeface="Arial"/>
              <a:cs typeface="Arial"/>
            </a:endParaRPr>
          </a:p>
        </p:txBody>
      </p:sp>
      <p:sp>
        <p:nvSpPr>
          <p:cNvPr id="57" name="object 57"/>
          <p:cNvSpPr txBox="1"/>
          <p:nvPr/>
        </p:nvSpPr>
        <p:spPr>
          <a:xfrm>
            <a:off x="15109483" y="5588523"/>
            <a:ext cx="2259812"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64568" marR="7597" indent="-46527" algn="just">
              <a:lnSpc>
                <a:spcPts val="2168"/>
              </a:lnSpc>
              <a:spcBef>
                <a:spcPts val="434"/>
              </a:spcBef>
            </a:pPr>
            <a:r>
              <a:rPr sz="2018">
                <a:solidFill>
                  <a:srgbClr val="231F20"/>
                </a:solidFill>
                <a:latin typeface="Arial"/>
                <a:cs typeface="Arial"/>
              </a:rPr>
              <a:t>our</a:t>
            </a:r>
            <a:r>
              <a:rPr sz="2018" spc="91">
                <a:solidFill>
                  <a:srgbClr val="231F20"/>
                </a:solidFill>
                <a:latin typeface="Arial"/>
                <a:cs typeface="Arial"/>
              </a:rPr>
              <a:t> </a:t>
            </a:r>
            <a:r>
              <a:rPr sz="2018">
                <a:solidFill>
                  <a:srgbClr val="231F20"/>
                </a:solidFill>
                <a:latin typeface="Arial"/>
                <a:cs typeface="Arial"/>
              </a:rPr>
              <a:t>relationships</a:t>
            </a:r>
            <a:r>
              <a:rPr sz="2018" spc="97">
                <a:solidFill>
                  <a:srgbClr val="231F20"/>
                </a:solidFill>
                <a:latin typeface="Arial"/>
                <a:cs typeface="Arial"/>
              </a:rPr>
              <a:t> </a:t>
            </a:r>
            <a:r>
              <a:rPr sz="2018" spc="-36">
                <a:solidFill>
                  <a:srgbClr val="231F20"/>
                </a:solidFill>
                <a:latin typeface="Arial"/>
                <a:cs typeface="Arial"/>
              </a:rPr>
              <a:t>to </a:t>
            </a:r>
            <a:r>
              <a:rPr sz="2018">
                <a:solidFill>
                  <a:srgbClr val="231F20"/>
                </a:solidFill>
                <a:latin typeface="Arial"/>
                <a:cs typeface="Arial"/>
              </a:rPr>
              <a:t>prevent</a:t>
            </a:r>
            <a:r>
              <a:rPr sz="2018" spc="-36">
                <a:solidFill>
                  <a:srgbClr val="231F20"/>
                </a:solidFill>
                <a:latin typeface="Arial"/>
                <a:cs typeface="Arial"/>
              </a:rPr>
              <a:t> </a:t>
            </a:r>
            <a:r>
              <a:rPr sz="2018">
                <a:solidFill>
                  <a:srgbClr val="231F20"/>
                </a:solidFill>
                <a:latin typeface="Arial"/>
                <a:cs typeface="Arial"/>
              </a:rPr>
              <a:t>harm</a:t>
            </a:r>
            <a:r>
              <a:rPr sz="2018" spc="-36">
                <a:solidFill>
                  <a:srgbClr val="231F20"/>
                </a:solidFill>
                <a:latin typeface="Arial"/>
                <a:cs typeface="Arial"/>
              </a:rPr>
              <a:t> </a:t>
            </a:r>
            <a:r>
              <a:rPr sz="2018" spc="-30">
                <a:solidFill>
                  <a:srgbClr val="231F20"/>
                </a:solidFill>
                <a:latin typeface="Arial"/>
                <a:cs typeface="Arial"/>
              </a:rPr>
              <a:t>from </a:t>
            </a:r>
            <a:r>
              <a:rPr sz="2018">
                <a:solidFill>
                  <a:srgbClr val="231F20"/>
                </a:solidFill>
                <a:latin typeface="Arial"/>
                <a:cs typeface="Arial"/>
              </a:rPr>
              <a:t>happening</a:t>
            </a:r>
            <a:r>
              <a:rPr sz="2018" spc="-59">
                <a:solidFill>
                  <a:srgbClr val="231F20"/>
                </a:solidFill>
                <a:latin typeface="Arial"/>
                <a:cs typeface="Arial"/>
              </a:rPr>
              <a:t> </a:t>
            </a:r>
            <a:r>
              <a:rPr sz="2018" spc="-15">
                <a:solidFill>
                  <a:srgbClr val="231F20"/>
                </a:solidFill>
                <a:latin typeface="Arial"/>
                <a:cs typeface="Arial"/>
              </a:rPr>
              <a:t>again</a:t>
            </a:r>
            <a:endParaRPr sz="2018">
              <a:latin typeface="Arial"/>
              <a:cs typeface="Arial"/>
            </a:endParaRPr>
          </a:p>
        </p:txBody>
      </p:sp>
      <p:sp>
        <p:nvSpPr>
          <p:cNvPr id="58" name="object 58"/>
          <p:cNvSpPr txBox="1"/>
          <p:nvPr/>
        </p:nvSpPr>
        <p:spPr>
          <a:xfrm>
            <a:off x="14926697" y="6792754"/>
            <a:ext cx="2623471"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26587" marR="7597" indent="-8545" algn="just">
              <a:lnSpc>
                <a:spcPts val="2168"/>
              </a:lnSpc>
              <a:spcBef>
                <a:spcPts val="434"/>
              </a:spcBef>
            </a:pPr>
            <a:r>
              <a:rPr sz="2018">
                <a:solidFill>
                  <a:srgbClr val="231F20"/>
                </a:solidFill>
                <a:latin typeface="Arial"/>
                <a:cs typeface="Arial"/>
              </a:rPr>
              <a:t>Make</a:t>
            </a:r>
            <a:r>
              <a:rPr sz="2018" spc="-91">
                <a:solidFill>
                  <a:srgbClr val="231F20"/>
                </a:solidFill>
                <a:latin typeface="Arial"/>
                <a:cs typeface="Arial"/>
              </a:rPr>
              <a:t> </a:t>
            </a:r>
            <a:r>
              <a:rPr sz="2018">
                <a:solidFill>
                  <a:srgbClr val="231F20"/>
                </a:solidFill>
                <a:latin typeface="Arial"/>
                <a:cs typeface="Arial"/>
              </a:rPr>
              <a:t>positive</a:t>
            </a:r>
            <a:r>
              <a:rPr sz="2018" spc="-82">
                <a:solidFill>
                  <a:srgbClr val="231F20"/>
                </a:solidFill>
                <a:latin typeface="Arial"/>
                <a:cs typeface="Arial"/>
              </a:rPr>
              <a:t> </a:t>
            </a:r>
            <a:r>
              <a:rPr sz="2018" spc="-15">
                <a:solidFill>
                  <a:srgbClr val="231F20"/>
                </a:solidFill>
                <a:latin typeface="Arial"/>
                <a:cs typeface="Arial"/>
              </a:rPr>
              <a:t>changes </a:t>
            </a:r>
            <a:r>
              <a:rPr sz="2018">
                <a:solidFill>
                  <a:srgbClr val="231F20"/>
                </a:solidFill>
                <a:latin typeface="Arial"/>
                <a:cs typeface="Arial"/>
              </a:rPr>
              <a:t>in</a:t>
            </a:r>
            <a:r>
              <a:rPr sz="2018" spc="-45">
                <a:solidFill>
                  <a:srgbClr val="231F20"/>
                </a:solidFill>
                <a:latin typeface="Arial"/>
                <a:cs typeface="Arial"/>
              </a:rPr>
              <a:t> </a:t>
            </a:r>
            <a:r>
              <a:rPr sz="2018">
                <a:solidFill>
                  <a:srgbClr val="231F20"/>
                </a:solidFill>
                <a:latin typeface="Arial"/>
                <a:cs typeface="Arial"/>
              </a:rPr>
              <a:t>our</a:t>
            </a:r>
            <a:r>
              <a:rPr sz="2018" spc="-36">
                <a:solidFill>
                  <a:srgbClr val="231F20"/>
                </a:solidFill>
                <a:latin typeface="Arial"/>
                <a:cs typeface="Arial"/>
              </a:rPr>
              <a:t> </a:t>
            </a:r>
            <a:r>
              <a:rPr sz="2018">
                <a:solidFill>
                  <a:srgbClr val="231F20"/>
                </a:solidFill>
                <a:latin typeface="Arial"/>
                <a:cs typeface="Arial"/>
              </a:rPr>
              <a:t>support</a:t>
            </a:r>
            <a:r>
              <a:rPr sz="2018" spc="-45">
                <a:solidFill>
                  <a:srgbClr val="231F20"/>
                </a:solidFill>
                <a:latin typeface="Arial"/>
                <a:cs typeface="Arial"/>
              </a:rPr>
              <a:t> </a:t>
            </a:r>
            <a:r>
              <a:rPr sz="2018" spc="-15">
                <a:solidFill>
                  <a:srgbClr val="231F20"/>
                </a:solidFill>
                <a:latin typeface="Arial"/>
                <a:cs typeface="Arial"/>
              </a:rPr>
              <a:t>services </a:t>
            </a:r>
            <a:r>
              <a:rPr sz="2018">
                <a:solidFill>
                  <a:srgbClr val="231F20"/>
                </a:solidFill>
                <a:latin typeface="Arial"/>
                <a:cs typeface="Arial"/>
              </a:rPr>
              <a:t>to</a:t>
            </a:r>
            <a:r>
              <a:rPr sz="2018" spc="-97">
                <a:solidFill>
                  <a:srgbClr val="231F20"/>
                </a:solidFill>
                <a:latin typeface="Arial"/>
                <a:cs typeface="Arial"/>
              </a:rPr>
              <a:t> </a:t>
            </a:r>
            <a:r>
              <a:rPr sz="2018">
                <a:solidFill>
                  <a:srgbClr val="231F20"/>
                </a:solidFill>
                <a:latin typeface="Arial"/>
                <a:cs typeface="Arial"/>
              </a:rPr>
              <a:t>make</a:t>
            </a:r>
            <a:r>
              <a:rPr sz="2018" spc="-91">
                <a:solidFill>
                  <a:srgbClr val="231F20"/>
                </a:solidFill>
                <a:latin typeface="Arial"/>
                <a:cs typeface="Arial"/>
              </a:rPr>
              <a:t> </a:t>
            </a:r>
            <a:r>
              <a:rPr sz="2018">
                <a:solidFill>
                  <a:srgbClr val="231F20"/>
                </a:solidFill>
                <a:latin typeface="Arial"/>
                <a:cs typeface="Arial"/>
              </a:rPr>
              <a:t>a</a:t>
            </a:r>
            <a:r>
              <a:rPr sz="2018" spc="-97">
                <a:solidFill>
                  <a:srgbClr val="231F20"/>
                </a:solidFill>
                <a:latin typeface="Arial"/>
                <a:cs typeface="Arial"/>
              </a:rPr>
              <a:t> </a:t>
            </a:r>
            <a:r>
              <a:rPr sz="2018">
                <a:solidFill>
                  <a:srgbClr val="231F20"/>
                </a:solidFill>
                <a:latin typeface="Arial"/>
                <a:cs typeface="Arial"/>
              </a:rPr>
              <a:t>good</a:t>
            </a:r>
            <a:r>
              <a:rPr sz="2018" spc="-91">
                <a:solidFill>
                  <a:srgbClr val="231F20"/>
                </a:solidFill>
                <a:latin typeface="Arial"/>
                <a:cs typeface="Arial"/>
              </a:rPr>
              <a:t> </a:t>
            </a:r>
            <a:r>
              <a:rPr sz="2018" spc="-30">
                <a:solidFill>
                  <a:srgbClr val="231F20"/>
                </a:solidFill>
                <a:latin typeface="Arial"/>
                <a:cs typeface="Arial"/>
              </a:rPr>
              <a:t>vibe</a:t>
            </a:r>
            <a:endParaRPr sz="2018">
              <a:latin typeface="Arial"/>
              <a:cs typeface="Arial"/>
            </a:endParaRPr>
          </a:p>
        </p:txBody>
      </p:sp>
      <p:sp>
        <p:nvSpPr>
          <p:cNvPr id="59" name="object 59"/>
          <p:cNvSpPr txBox="1"/>
          <p:nvPr/>
        </p:nvSpPr>
        <p:spPr>
          <a:xfrm>
            <a:off x="14950757" y="7996986"/>
            <a:ext cx="2577896"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algn="ctr">
              <a:lnSpc>
                <a:spcPts val="2168"/>
              </a:lnSpc>
              <a:spcBef>
                <a:spcPts val="434"/>
              </a:spcBef>
            </a:pPr>
            <a:r>
              <a:rPr sz="2018" spc="-15">
                <a:solidFill>
                  <a:srgbClr val="231F20"/>
                </a:solidFill>
                <a:latin typeface="Arial"/>
                <a:cs typeface="Arial"/>
              </a:rPr>
              <a:t>Create</a:t>
            </a:r>
            <a:r>
              <a:rPr sz="2018" spc="-21">
                <a:solidFill>
                  <a:srgbClr val="231F20"/>
                </a:solidFill>
                <a:latin typeface="Arial"/>
                <a:cs typeface="Arial"/>
              </a:rPr>
              <a:t> </a:t>
            </a:r>
            <a:r>
              <a:rPr sz="2018">
                <a:solidFill>
                  <a:srgbClr val="231F20"/>
                </a:solidFill>
                <a:latin typeface="Arial"/>
                <a:cs typeface="Arial"/>
              </a:rPr>
              <a:t>safe</a:t>
            </a:r>
            <a:r>
              <a:rPr sz="2018" spc="-15">
                <a:solidFill>
                  <a:srgbClr val="231F20"/>
                </a:solidFill>
                <a:latin typeface="Arial"/>
                <a:cs typeface="Arial"/>
              </a:rPr>
              <a:t> spaces</a:t>
            </a:r>
            <a:r>
              <a:rPr sz="2018" spc="749">
                <a:solidFill>
                  <a:srgbClr val="231F20"/>
                </a:solidFill>
                <a:latin typeface="Arial"/>
                <a:cs typeface="Arial"/>
              </a:rPr>
              <a:t> </a:t>
            </a:r>
            <a:r>
              <a:rPr sz="2018">
                <a:solidFill>
                  <a:srgbClr val="231F20"/>
                </a:solidFill>
                <a:latin typeface="Arial"/>
                <a:cs typeface="Arial"/>
              </a:rPr>
              <a:t>so</a:t>
            </a:r>
            <a:r>
              <a:rPr sz="2018" spc="15">
                <a:solidFill>
                  <a:srgbClr val="231F20"/>
                </a:solidFill>
                <a:latin typeface="Arial"/>
                <a:cs typeface="Arial"/>
              </a:rPr>
              <a:t> </a:t>
            </a:r>
            <a:r>
              <a:rPr sz="2018">
                <a:solidFill>
                  <a:srgbClr val="231F20"/>
                </a:solidFill>
                <a:latin typeface="Arial"/>
                <a:cs typeface="Arial"/>
              </a:rPr>
              <a:t>that</a:t>
            </a:r>
            <a:r>
              <a:rPr sz="2018" spc="21">
                <a:solidFill>
                  <a:srgbClr val="231F20"/>
                </a:solidFill>
                <a:latin typeface="Arial"/>
                <a:cs typeface="Arial"/>
              </a:rPr>
              <a:t> </a:t>
            </a:r>
            <a:r>
              <a:rPr sz="2018" spc="-30">
                <a:solidFill>
                  <a:srgbClr val="231F20"/>
                </a:solidFill>
                <a:latin typeface="Arial"/>
                <a:cs typeface="Arial"/>
              </a:rPr>
              <a:t>everyday</a:t>
            </a:r>
            <a:r>
              <a:rPr sz="2018" spc="21">
                <a:solidFill>
                  <a:srgbClr val="231F20"/>
                </a:solidFill>
                <a:latin typeface="Arial"/>
                <a:cs typeface="Arial"/>
              </a:rPr>
              <a:t> </a:t>
            </a:r>
            <a:r>
              <a:rPr sz="2018" spc="-30">
                <a:solidFill>
                  <a:srgbClr val="231F20"/>
                </a:solidFill>
                <a:latin typeface="Arial"/>
                <a:cs typeface="Arial"/>
              </a:rPr>
              <a:t>harm </a:t>
            </a:r>
            <a:r>
              <a:rPr sz="2018">
                <a:solidFill>
                  <a:srgbClr val="231F20"/>
                </a:solidFill>
                <a:latin typeface="Arial"/>
                <a:cs typeface="Arial"/>
              </a:rPr>
              <a:t>stands</a:t>
            </a:r>
            <a:r>
              <a:rPr sz="2018" spc="15">
                <a:solidFill>
                  <a:srgbClr val="231F20"/>
                </a:solidFill>
                <a:latin typeface="Arial"/>
                <a:cs typeface="Arial"/>
              </a:rPr>
              <a:t> </a:t>
            </a:r>
            <a:r>
              <a:rPr sz="2018" spc="-36">
                <a:solidFill>
                  <a:srgbClr val="231F20"/>
                </a:solidFill>
                <a:latin typeface="Arial"/>
                <a:cs typeface="Arial"/>
              </a:rPr>
              <a:t>out</a:t>
            </a:r>
            <a:endParaRPr sz="2018">
              <a:latin typeface="Arial"/>
              <a:cs typeface="Arial"/>
            </a:endParaRPr>
          </a:p>
        </p:txBody>
      </p:sp>
      <p:sp>
        <p:nvSpPr>
          <p:cNvPr id="60" name="object 60"/>
          <p:cNvSpPr txBox="1"/>
          <p:nvPr/>
        </p:nvSpPr>
        <p:spPr>
          <a:xfrm>
            <a:off x="15459920" y="9201214"/>
            <a:ext cx="1559079" cy="619867"/>
          </a:xfrm>
          <a:prstGeom prst="rect">
            <a:avLst/>
          </a:prstGeom>
        </p:spPr>
        <p:txBody>
          <a:bodyPr vert="horz" wrap="square" lIns="0" tIns="55072" rIns="0" bIns="0" rtlCol="0" anchor="t">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414" marR="6985" indent="140963">
              <a:lnSpc>
                <a:spcPts val="2168"/>
              </a:lnSpc>
              <a:spcBef>
                <a:spcPts val="434"/>
              </a:spcBef>
            </a:pPr>
            <a:r>
              <a:rPr lang="en-US" sz="2000" err="1">
                <a:solidFill>
                  <a:srgbClr val="231F20"/>
                </a:solidFill>
                <a:latin typeface="Arial"/>
                <a:cs typeface="Arial"/>
              </a:rPr>
              <a:t>Practise</a:t>
            </a:r>
            <a:r>
              <a:rPr sz="2000" spc="45">
                <a:solidFill>
                  <a:srgbClr val="231F20"/>
                </a:solidFill>
                <a:latin typeface="Arial"/>
                <a:cs typeface="Arial"/>
              </a:rPr>
              <a:t> </a:t>
            </a:r>
            <a:r>
              <a:rPr sz="2000" spc="-36">
                <a:solidFill>
                  <a:srgbClr val="231F20"/>
                </a:solidFill>
                <a:latin typeface="Arial"/>
                <a:cs typeface="Arial"/>
              </a:rPr>
              <a:t>to </a:t>
            </a:r>
            <a:r>
              <a:rPr sz="2000">
                <a:solidFill>
                  <a:srgbClr val="231F20"/>
                </a:solidFill>
                <a:latin typeface="Arial"/>
                <a:cs typeface="Arial"/>
              </a:rPr>
              <a:t>prevent</a:t>
            </a:r>
            <a:r>
              <a:rPr sz="2000" spc="-36">
                <a:solidFill>
                  <a:srgbClr val="231F20"/>
                </a:solidFill>
                <a:latin typeface="Arial"/>
                <a:cs typeface="Arial"/>
              </a:rPr>
              <a:t> </a:t>
            </a:r>
            <a:r>
              <a:rPr sz="2000" spc="-30">
                <a:solidFill>
                  <a:srgbClr val="231F20"/>
                </a:solidFill>
                <a:latin typeface="Arial"/>
                <a:cs typeface="Arial"/>
              </a:rPr>
              <a:t>harm</a:t>
            </a:r>
            <a:endParaRPr lang="en-US" sz="2000">
              <a:latin typeface="Arial"/>
              <a:cs typeface="Arial"/>
            </a:endParaRPr>
          </a:p>
        </p:txBody>
      </p:sp>
      <p:sp>
        <p:nvSpPr>
          <p:cNvPr id="61" name="object 61"/>
          <p:cNvSpPr/>
          <p:nvPr/>
        </p:nvSpPr>
        <p:spPr>
          <a:xfrm>
            <a:off x="3399744" y="600955"/>
            <a:ext cx="13271174" cy="1325504"/>
          </a:xfrm>
          <a:custGeom>
            <a:avLst/>
            <a:gdLst/>
            <a:ahLst/>
            <a:cxnLst/>
            <a:rect l="l" t="t" r="r" b="b"/>
            <a:pathLst>
              <a:path w="8875395" h="886460">
                <a:moveTo>
                  <a:pt x="8432406" y="0"/>
                </a:moveTo>
                <a:lnTo>
                  <a:pt x="442937" y="0"/>
                </a:lnTo>
                <a:lnTo>
                  <a:pt x="394675" y="2599"/>
                </a:lnTo>
                <a:lnTo>
                  <a:pt x="347917" y="10216"/>
                </a:lnTo>
                <a:lnTo>
                  <a:pt x="302935" y="22581"/>
                </a:lnTo>
                <a:lnTo>
                  <a:pt x="259999" y="39423"/>
                </a:lnTo>
                <a:lnTo>
                  <a:pt x="219378" y="60474"/>
                </a:lnTo>
                <a:lnTo>
                  <a:pt x="181344" y="85461"/>
                </a:lnTo>
                <a:lnTo>
                  <a:pt x="146166" y="114115"/>
                </a:lnTo>
                <a:lnTo>
                  <a:pt x="114115" y="146166"/>
                </a:lnTo>
                <a:lnTo>
                  <a:pt x="85461" y="181344"/>
                </a:lnTo>
                <a:lnTo>
                  <a:pt x="60474" y="219378"/>
                </a:lnTo>
                <a:lnTo>
                  <a:pt x="39423" y="259999"/>
                </a:lnTo>
                <a:lnTo>
                  <a:pt x="22581" y="302935"/>
                </a:lnTo>
                <a:lnTo>
                  <a:pt x="10216" y="347917"/>
                </a:lnTo>
                <a:lnTo>
                  <a:pt x="2599" y="394675"/>
                </a:lnTo>
                <a:lnTo>
                  <a:pt x="0" y="442937"/>
                </a:lnTo>
                <a:lnTo>
                  <a:pt x="2599" y="491200"/>
                </a:lnTo>
                <a:lnTo>
                  <a:pt x="10216" y="537957"/>
                </a:lnTo>
                <a:lnTo>
                  <a:pt x="22581" y="582939"/>
                </a:lnTo>
                <a:lnTo>
                  <a:pt x="39423" y="625874"/>
                </a:lnTo>
                <a:lnTo>
                  <a:pt x="60474" y="666493"/>
                </a:lnTo>
                <a:lnTo>
                  <a:pt x="85461" y="704526"/>
                </a:lnTo>
                <a:lnTo>
                  <a:pt x="114115" y="739703"/>
                </a:lnTo>
                <a:lnTo>
                  <a:pt x="146166" y="771753"/>
                </a:lnTo>
                <a:lnTo>
                  <a:pt x="181344" y="800406"/>
                </a:lnTo>
                <a:lnTo>
                  <a:pt x="219378" y="825392"/>
                </a:lnTo>
                <a:lnTo>
                  <a:pt x="259999" y="846441"/>
                </a:lnTo>
                <a:lnTo>
                  <a:pt x="302935" y="863283"/>
                </a:lnTo>
                <a:lnTo>
                  <a:pt x="347917" y="875647"/>
                </a:lnTo>
                <a:lnTo>
                  <a:pt x="394675" y="883264"/>
                </a:lnTo>
                <a:lnTo>
                  <a:pt x="442937" y="885863"/>
                </a:lnTo>
                <a:lnTo>
                  <a:pt x="8432406" y="885863"/>
                </a:lnTo>
                <a:lnTo>
                  <a:pt x="8480669" y="883264"/>
                </a:lnTo>
                <a:lnTo>
                  <a:pt x="8527426" y="875647"/>
                </a:lnTo>
                <a:lnTo>
                  <a:pt x="8572408" y="863283"/>
                </a:lnTo>
                <a:lnTo>
                  <a:pt x="8615345" y="846441"/>
                </a:lnTo>
                <a:lnTo>
                  <a:pt x="8655965" y="825392"/>
                </a:lnTo>
                <a:lnTo>
                  <a:pt x="8693999" y="800406"/>
                </a:lnTo>
                <a:lnTo>
                  <a:pt x="8729177" y="771753"/>
                </a:lnTo>
                <a:lnTo>
                  <a:pt x="8761228" y="739703"/>
                </a:lnTo>
                <a:lnTo>
                  <a:pt x="8789882" y="704526"/>
                </a:lnTo>
                <a:lnTo>
                  <a:pt x="8814870" y="666493"/>
                </a:lnTo>
                <a:lnTo>
                  <a:pt x="8835920" y="625874"/>
                </a:lnTo>
                <a:lnTo>
                  <a:pt x="8852762" y="582939"/>
                </a:lnTo>
                <a:lnTo>
                  <a:pt x="8865127" y="537957"/>
                </a:lnTo>
                <a:lnTo>
                  <a:pt x="8872745" y="491200"/>
                </a:lnTo>
                <a:lnTo>
                  <a:pt x="8875344" y="442937"/>
                </a:lnTo>
                <a:lnTo>
                  <a:pt x="8872745" y="394675"/>
                </a:lnTo>
                <a:lnTo>
                  <a:pt x="8865127" y="347917"/>
                </a:lnTo>
                <a:lnTo>
                  <a:pt x="8852762" y="302935"/>
                </a:lnTo>
                <a:lnTo>
                  <a:pt x="8835920" y="259999"/>
                </a:lnTo>
                <a:lnTo>
                  <a:pt x="8814870" y="219378"/>
                </a:lnTo>
                <a:lnTo>
                  <a:pt x="8789882" y="181344"/>
                </a:lnTo>
                <a:lnTo>
                  <a:pt x="8761228" y="146166"/>
                </a:lnTo>
                <a:lnTo>
                  <a:pt x="8729177" y="114115"/>
                </a:lnTo>
                <a:lnTo>
                  <a:pt x="8693999" y="85461"/>
                </a:lnTo>
                <a:lnTo>
                  <a:pt x="8655965" y="60474"/>
                </a:lnTo>
                <a:lnTo>
                  <a:pt x="8615345" y="39423"/>
                </a:lnTo>
                <a:lnTo>
                  <a:pt x="8572408" y="22581"/>
                </a:lnTo>
                <a:lnTo>
                  <a:pt x="8527426" y="10216"/>
                </a:lnTo>
                <a:lnTo>
                  <a:pt x="8480669" y="2599"/>
                </a:lnTo>
                <a:lnTo>
                  <a:pt x="8432406" y="0"/>
                </a:lnTo>
                <a:close/>
              </a:path>
            </a:pathLst>
          </a:custGeom>
          <a:solidFill>
            <a:srgbClr val="304963"/>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62" name="object 62" descr="$PPTXTitle"/>
          <p:cNvSpPr txBox="1">
            <a:spLocks noGrp="1"/>
          </p:cNvSpPr>
          <p:nvPr>
            <p:ph type="title"/>
          </p:nvPr>
        </p:nvSpPr>
        <p:spPr>
          <a:xfrm>
            <a:off x="2196737" y="841442"/>
            <a:ext cx="15461024" cy="831192"/>
          </a:xfrm>
          <a:prstGeom prst="rect">
            <a:avLst/>
          </a:prstGeom>
        </p:spPr>
        <p:txBody>
          <a:bodyPr vert="horz" wrap="square" lIns="0" tIns="18989" rIns="0" bIns="0" rtlCol="0" anchor="ctr">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54123" algn="ctr">
              <a:lnSpc>
                <a:spcPct val="100000"/>
              </a:lnSpc>
              <a:spcBef>
                <a:spcPts val="150"/>
              </a:spcBef>
              <a:tabLst>
                <a:tab pos="5324042" algn="l"/>
                <a:tab pos="9734632" algn="l"/>
              </a:tabLst>
            </a:pPr>
            <a:r>
              <a:rPr lang="en-AU" sz="5277" b="1" spc="449">
                <a:solidFill>
                  <a:schemeClr val="bg1"/>
                </a:solidFill>
                <a:latin typeface="Helvetica" pitchFamily="2" charset="0"/>
              </a:rPr>
              <a:t>ADDRESS</a:t>
            </a:r>
            <a:r>
              <a:rPr sz="5277" b="1" spc="449">
                <a:solidFill>
                  <a:schemeClr val="bg1"/>
                </a:solidFill>
                <a:latin typeface="Helvetica" pitchFamily="2" charset="0"/>
              </a:rPr>
              <a:t>ING</a:t>
            </a:r>
            <a:r>
              <a:rPr lang="en-US" sz="5277" b="1" spc="449">
                <a:solidFill>
                  <a:schemeClr val="bg1"/>
                </a:solidFill>
                <a:latin typeface="Helvetica" pitchFamily="2" charset="0"/>
              </a:rPr>
              <a:t> </a:t>
            </a:r>
            <a:r>
              <a:rPr sz="5277" b="1" spc="379">
                <a:solidFill>
                  <a:schemeClr val="bg1"/>
                </a:solidFill>
                <a:latin typeface="Helvetica" pitchFamily="2" charset="0"/>
              </a:rPr>
              <a:t>EVERYD</a:t>
            </a:r>
            <a:r>
              <a:rPr lang="en-US" sz="5277" b="1" spc="379">
                <a:solidFill>
                  <a:schemeClr val="bg1"/>
                </a:solidFill>
                <a:latin typeface="Helvetica" pitchFamily="2" charset="0"/>
              </a:rPr>
              <a:t>AY </a:t>
            </a:r>
            <a:r>
              <a:rPr sz="5277" b="1" spc="330">
                <a:solidFill>
                  <a:schemeClr val="bg1"/>
                </a:solidFill>
                <a:latin typeface="Helvetica" pitchFamily="2" charset="0"/>
              </a:rPr>
              <a:t>HARM </a:t>
            </a:r>
          </a:p>
        </p:txBody>
      </p:sp>
      <p:sp>
        <p:nvSpPr>
          <p:cNvPr id="63" name="object 9">
            <a:extLst>
              <a:ext uri="{FF2B5EF4-FFF2-40B4-BE49-F238E27FC236}">
                <a16:creationId xmlns:a16="http://schemas.microsoft.com/office/drawing/2014/main" id="{207D120A-0128-EDE7-E162-AAF0AA4E8E6E}"/>
              </a:ext>
            </a:extLst>
          </p:cNvPr>
          <p:cNvSpPr/>
          <p:nvPr/>
        </p:nvSpPr>
        <p:spPr>
          <a:xfrm>
            <a:off x="14866740" y="2086918"/>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41A152"/>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64" name="object 4">
            <a:extLst>
              <a:ext uri="{FF2B5EF4-FFF2-40B4-BE49-F238E27FC236}">
                <a16:creationId xmlns:a16="http://schemas.microsoft.com/office/drawing/2014/main" id="{E08429CF-EDC7-863C-F5D5-EA80293073CB}"/>
              </a:ext>
            </a:extLst>
          </p:cNvPr>
          <p:cNvSpPr txBox="1"/>
          <p:nvPr/>
        </p:nvSpPr>
        <p:spPr>
          <a:xfrm>
            <a:off x="14973596" y="3214071"/>
            <a:ext cx="2684164" cy="940843"/>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lgn="ctr">
              <a:spcBef>
                <a:spcPts val="157"/>
              </a:spcBef>
            </a:pPr>
            <a:r>
              <a:rPr lang="en-US" sz="2991" b="1" spc="-15">
                <a:solidFill>
                  <a:srgbClr val="FFFFFF"/>
                </a:solidFill>
                <a:latin typeface="Montserrat"/>
                <a:cs typeface="Montserrat"/>
              </a:rPr>
              <a:t>Make things better</a:t>
            </a:r>
            <a:endParaRPr sz="2991">
              <a:latin typeface="Montserrat"/>
              <a:cs typeface="Montserrat"/>
            </a:endParaRPr>
          </a:p>
        </p:txBody>
      </p:sp>
    </p:spTree>
    <p:extLst>
      <p:ext uri="{BB962C8B-B14F-4D97-AF65-F5344CB8AC3E}">
        <p14:creationId xmlns:p14="http://schemas.microsoft.com/office/powerpoint/2010/main" val="15598612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4775B3A0-E62B-E2CD-DB1D-8A9DD2D0F482}"/>
              </a:ext>
            </a:extLst>
          </p:cNvPr>
          <p:cNvSpPr txBox="1"/>
          <p:nvPr/>
        </p:nvSpPr>
        <p:spPr>
          <a:xfrm>
            <a:off x="984250" y="549275"/>
            <a:ext cx="163068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Applying the everyday steps   </a:t>
            </a:r>
          </a:p>
        </p:txBody>
      </p:sp>
      <p:sp>
        <p:nvSpPr>
          <p:cNvPr id="7" name="TextBox 6">
            <a:extLst>
              <a:ext uri="{FF2B5EF4-FFF2-40B4-BE49-F238E27FC236}">
                <a16:creationId xmlns:a16="http://schemas.microsoft.com/office/drawing/2014/main" id="{9D5EF6B7-0D5B-1B54-2BDF-F07465A3685E}"/>
              </a:ext>
            </a:extLst>
          </p:cNvPr>
          <p:cNvSpPr txBox="1"/>
          <p:nvPr/>
        </p:nvSpPr>
        <p:spPr>
          <a:xfrm>
            <a:off x="947774" y="3091716"/>
            <a:ext cx="18559393" cy="6078587"/>
          </a:xfrm>
          <a:prstGeom prst="rect">
            <a:avLst/>
          </a:prstGeom>
          <a:noFill/>
        </p:spPr>
        <p:txBody>
          <a:bodyPr wrap="square" rtlCol="0">
            <a:spAutoFit/>
          </a:bodyPr>
          <a:lstStyle/>
          <a:p>
            <a:pPr fontAlgn="base"/>
            <a:r>
              <a:rPr lang="en-US" sz="4800">
                <a:latin typeface="Arial" panose="020B0604020202020204" pitchFamily="34" charset="0"/>
                <a:cs typeface="Arial" panose="020B0604020202020204" pitchFamily="34" charset="0"/>
              </a:rPr>
              <a:t>Work in pairs to respond to these questions:</a:t>
            </a:r>
          </a:p>
          <a:p>
            <a:pPr fontAlgn="base"/>
            <a:endParaRPr lang="en-US" sz="4800">
              <a:latin typeface="Arial" panose="020B0604020202020204" pitchFamily="34" charset="0"/>
              <a:cs typeface="Arial" panose="020B0604020202020204" pitchFamily="34" charset="0"/>
            </a:endParaRP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What stands out about the everyday steps for you?</a:t>
            </a:r>
          </a:p>
          <a:p>
            <a:pPr marL="685800" indent="-685800" fontAlgn="base">
              <a:buFont typeface="Arial" panose="020B0604020202020204" pitchFamily="34" charset="0"/>
              <a:buChar char="•"/>
            </a:pPr>
            <a:endParaRPr lang="en-US" sz="4800">
              <a:latin typeface="Arial" panose="020B0604020202020204" pitchFamily="34" charset="0"/>
              <a:cs typeface="Arial" panose="020B0604020202020204" pitchFamily="34" charset="0"/>
            </a:endParaRP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How could the everyday steps apply to your work?   </a:t>
            </a:r>
          </a:p>
          <a:p>
            <a:pPr marL="685800" indent="-685800" fontAlgn="base">
              <a:buFont typeface="Arial" panose="020B0604020202020204" pitchFamily="34" charset="0"/>
              <a:buChar char="•"/>
            </a:pPr>
            <a:endParaRPr lang="en-US" sz="4800">
              <a:latin typeface="Arial" panose="020B0604020202020204" pitchFamily="34" charset="0"/>
              <a:cs typeface="Arial" panose="020B0604020202020204" pitchFamily="34" charset="0"/>
            </a:endParaRPr>
          </a:p>
          <a:p>
            <a:pPr marL="685800" indent="-685800" fontAlgn="base">
              <a:buFont typeface="Arial" panose="020B0604020202020204" pitchFamily="34" charset="0"/>
              <a:buChar char="•"/>
            </a:pPr>
            <a:r>
              <a:rPr lang="en-US" sz="4800">
                <a:latin typeface="Arial" panose="020B0604020202020204" pitchFamily="34" charset="0"/>
                <a:cs typeface="Arial" panose="020B0604020202020204" pitchFamily="34" charset="0"/>
              </a:rPr>
              <a:t>What everyday steps can you take to address and repair everyday harm in your work? </a:t>
            </a:r>
          </a:p>
        </p:txBody>
      </p:sp>
    </p:spTree>
    <p:extLst>
      <p:ext uri="{BB962C8B-B14F-4D97-AF65-F5344CB8AC3E}">
        <p14:creationId xmlns:p14="http://schemas.microsoft.com/office/powerpoint/2010/main" val="3259166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41655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3E1F462E-2849-39C2-E9BB-7027A07A0F0D}"/>
              </a:ext>
            </a:extLst>
          </p:cNvPr>
          <p:cNvSpPr txBox="1"/>
          <p:nvPr/>
        </p:nvSpPr>
        <p:spPr>
          <a:xfrm>
            <a:off x="1004404" y="500817"/>
            <a:ext cx="16383000" cy="1323439"/>
          </a:xfrm>
          <a:prstGeom prst="rect">
            <a:avLst/>
          </a:prstGeom>
          <a:noFill/>
        </p:spPr>
        <p:txBody>
          <a:bodyPr wrap="square" lIns="91440" tIns="45720" rIns="91440" bIns="45720" rtlCol="0" anchor="t">
            <a:spAutoFit/>
          </a:bodyPr>
          <a:lstStyle/>
          <a:p>
            <a:r>
              <a:rPr lang="en-US" sz="8000" err="1">
                <a:solidFill>
                  <a:schemeClr val="bg1"/>
                </a:solidFill>
                <a:latin typeface="Arial"/>
                <a:cs typeface="Arial"/>
              </a:rPr>
              <a:t>Shewani’s</a:t>
            </a:r>
            <a:r>
              <a:rPr lang="en-US" sz="8000">
                <a:solidFill>
                  <a:schemeClr val="bg1"/>
                </a:solidFill>
                <a:latin typeface="Arial"/>
                <a:cs typeface="Arial"/>
              </a:rPr>
              <a:t> Story</a:t>
            </a:r>
          </a:p>
        </p:txBody>
      </p:sp>
      <p:pic>
        <p:nvPicPr>
          <p:cNvPr id="7" name="Online Media 6" descr="Shewani's Story (Preventing Everyday Harm)">
            <a:hlinkClick r:id="" action="ppaction://media"/>
            <a:extLst>
              <a:ext uri="{FF2B5EF4-FFF2-40B4-BE49-F238E27FC236}">
                <a16:creationId xmlns:a16="http://schemas.microsoft.com/office/drawing/2014/main" id="{E46D23D1-6379-70C6-3C17-CB5E47D49E93}"/>
              </a:ext>
            </a:extLst>
          </p:cNvPr>
          <p:cNvPicPr>
            <a:picLocks noRot="1" noChangeAspect="1"/>
          </p:cNvPicPr>
          <p:nvPr>
            <a:videoFile r:link="rId1"/>
          </p:nvPr>
        </p:nvPicPr>
        <p:blipFill>
          <a:blip r:embed="rId4"/>
          <a:stretch>
            <a:fillRect/>
          </a:stretch>
        </p:blipFill>
        <p:spPr>
          <a:xfrm>
            <a:off x="2498311" y="2565838"/>
            <a:ext cx="15107478" cy="8511255"/>
          </a:xfrm>
          <a:prstGeom prst="rect">
            <a:avLst/>
          </a:prstGeom>
        </p:spPr>
      </p:pic>
    </p:spTree>
    <p:extLst>
      <p:ext uri="{BB962C8B-B14F-4D97-AF65-F5344CB8AC3E}">
        <p14:creationId xmlns:p14="http://schemas.microsoft.com/office/powerpoint/2010/main" val="1953764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4" name="TextBox 3">
            <a:extLst>
              <a:ext uri="{FF2B5EF4-FFF2-40B4-BE49-F238E27FC236}">
                <a16:creationId xmlns:a16="http://schemas.microsoft.com/office/drawing/2014/main" id="{BC244F7B-C06E-168B-49B2-28383E5EDC72}"/>
              </a:ext>
            </a:extLst>
          </p:cNvPr>
          <p:cNvSpPr txBox="1"/>
          <p:nvPr/>
        </p:nvSpPr>
        <p:spPr>
          <a:xfrm>
            <a:off x="505581" y="500817"/>
            <a:ext cx="17949552" cy="1323439"/>
          </a:xfrm>
          <a:prstGeom prst="rect">
            <a:avLst/>
          </a:prstGeom>
          <a:noFill/>
        </p:spPr>
        <p:txBody>
          <a:bodyPr wrap="square" lIns="91440" tIns="45720" rIns="91440" bIns="45720" rtlCol="0" anchor="t">
            <a:spAutoFit/>
          </a:bodyPr>
          <a:lstStyle/>
          <a:p>
            <a:r>
              <a:rPr lang="en-US" sz="8000">
                <a:solidFill>
                  <a:schemeClr val="bg1"/>
                </a:solidFill>
                <a:latin typeface="Arial"/>
                <a:cs typeface="Arial"/>
              </a:rPr>
              <a:t>Reflect on </a:t>
            </a:r>
            <a:r>
              <a:rPr lang="en-US" sz="8000" err="1">
                <a:solidFill>
                  <a:schemeClr val="bg1"/>
                </a:solidFill>
                <a:latin typeface="Arial"/>
                <a:cs typeface="Arial"/>
              </a:rPr>
              <a:t>Shewani’s</a:t>
            </a:r>
            <a:r>
              <a:rPr lang="en-US" sz="8000">
                <a:solidFill>
                  <a:schemeClr val="bg1"/>
                </a:solidFill>
                <a:latin typeface="Arial"/>
                <a:cs typeface="Arial"/>
              </a:rPr>
              <a:t> Story </a:t>
            </a:r>
          </a:p>
        </p:txBody>
      </p:sp>
      <p:sp>
        <p:nvSpPr>
          <p:cNvPr id="7" name="TextBox 6">
            <a:extLst>
              <a:ext uri="{FF2B5EF4-FFF2-40B4-BE49-F238E27FC236}">
                <a16:creationId xmlns:a16="http://schemas.microsoft.com/office/drawing/2014/main" id="{A84A0572-EE2F-0F49-50CA-FB8DA52FCD49}"/>
              </a:ext>
            </a:extLst>
          </p:cNvPr>
          <p:cNvSpPr txBox="1"/>
          <p:nvPr/>
        </p:nvSpPr>
        <p:spPr>
          <a:xfrm>
            <a:off x="984250" y="2725917"/>
            <a:ext cx="18025993" cy="9417963"/>
          </a:xfrm>
          <a:prstGeom prst="rect">
            <a:avLst/>
          </a:prstGeom>
          <a:noFill/>
        </p:spPr>
        <p:txBody>
          <a:bodyPr wrap="square" lIns="91440" tIns="45720" rIns="91440" bIns="45720" rtlCol="0" anchor="t">
            <a:spAutoFit/>
          </a:bodyPr>
          <a:lstStyle/>
          <a:p>
            <a:pPr marL="685800" indent="-685800">
              <a:spcAft>
                <a:spcPts val="600"/>
              </a:spcAft>
              <a:buFont typeface="Arial" panose="020B0604020202020204" pitchFamily="34" charset="0"/>
              <a:buChar char="•"/>
            </a:pPr>
            <a:r>
              <a:rPr lang="en-US" sz="4200">
                <a:latin typeface="Arial"/>
                <a:cs typeface="Arial"/>
              </a:rPr>
              <a:t>How did the people around </a:t>
            </a:r>
            <a:r>
              <a:rPr lang="en-US" sz="4200" err="1">
                <a:latin typeface="Arial"/>
                <a:cs typeface="Arial"/>
              </a:rPr>
              <a:t>Shewani</a:t>
            </a:r>
            <a:r>
              <a:rPr lang="en-US" sz="4200">
                <a:latin typeface="Arial"/>
                <a:cs typeface="Arial"/>
              </a:rPr>
              <a:t> notice things were not ok? (Notice) </a:t>
            </a:r>
          </a:p>
          <a:p>
            <a:pPr marL="685800" indent="-685800">
              <a:spcAft>
                <a:spcPts val="600"/>
              </a:spcAft>
              <a:buFont typeface="Arial" panose="020B0604020202020204" pitchFamily="34" charset="0"/>
              <a:buChar char="•"/>
            </a:pPr>
            <a:r>
              <a:rPr lang="en-US" sz="4200">
                <a:latin typeface="Arial"/>
                <a:cs typeface="Arial"/>
              </a:rPr>
              <a:t>What did the people around </a:t>
            </a:r>
            <a:r>
              <a:rPr lang="en-US" sz="4200" err="1">
                <a:latin typeface="Arial"/>
                <a:cs typeface="Arial"/>
              </a:rPr>
              <a:t>Shewani</a:t>
            </a:r>
            <a:r>
              <a:rPr lang="en-US" sz="4200">
                <a:latin typeface="Arial"/>
                <a:cs typeface="Arial"/>
              </a:rPr>
              <a:t> do once the noticed everyday harm was happening? (Acknowledge)</a:t>
            </a:r>
          </a:p>
          <a:p>
            <a:pPr marL="685800" indent="-685800">
              <a:spcAft>
                <a:spcPts val="600"/>
              </a:spcAft>
              <a:buFont typeface="Arial" panose="020B0604020202020204" pitchFamily="34" charset="0"/>
              <a:buChar char="•"/>
            </a:pPr>
            <a:r>
              <a:rPr lang="en-US" sz="4200">
                <a:latin typeface="Arial"/>
                <a:cs typeface="Arial"/>
              </a:rPr>
              <a:t>How did </a:t>
            </a:r>
            <a:r>
              <a:rPr lang="en-US" sz="4200" err="1">
                <a:latin typeface="Arial"/>
                <a:cs typeface="Arial"/>
              </a:rPr>
              <a:t>Shewani’s</a:t>
            </a:r>
            <a:r>
              <a:rPr lang="en-US" sz="4200">
                <a:latin typeface="Arial"/>
                <a:cs typeface="Arial"/>
              </a:rPr>
              <a:t> support workers respond when she shared about her experience of everyday harm?  (Respond) </a:t>
            </a:r>
          </a:p>
          <a:p>
            <a:pPr marL="685800" indent="-685800">
              <a:spcAft>
                <a:spcPts val="600"/>
              </a:spcAft>
              <a:buFont typeface="Arial" panose="020B0604020202020204" pitchFamily="34" charset="0"/>
              <a:buChar char="•"/>
            </a:pPr>
            <a:r>
              <a:rPr lang="en-US" sz="4200">
                <a:latin typeface="Arial"/>
                <a:cs typeface="Arial"/>
              </a:rPr>
              <a:t>How did </a:t>
            </a:r>
            <a:r>
              <a:rPr lang="en-US" sz="4200" err="1">
                <a:latin typeface="Arial"/>
                <a:cs typeface="Arial"/>
              </a:rPr>
              <a:t>Shewani</a:t>
            </a:r>
            <a:r>
              <a:rPr lang="en-US" sz="4200">
                <a:latin typeface="Arial"/>
                <a:cs typeface="Arial"/>
              </a:rPr>
              <a:t> and her support workers take action together? (Repair) </a:t>
            </a:r>
          </a:p>
          <a:p>
            <a:pPr marL="685800" indent="-685800">
              <a:spcAft>
                <a:spcPts val="600"/>
              </a:spcAft>
              <a:buFont typeface="Arial" panose="020B0604020202020204" pitchFamily="34" charset="0"/>
              <a:buChar char="•"/>
            </a:pPr>
            <a:r>
              <a:rPr lang="en-US" sz="4200">
                <a:latin typeface="Arial"/>
                <a:cs typeface="Arial"/>
              </a:rPr>
              <a:t>How could </a:t>
            </a:r>
            <a:r>
              <a:rPr lang="en-US" sz="4200" err="1">
                <a:latin typeface="Arial"/>
                <a:cs typeface="Arial"/>
              </a:rPr>
              <a:t>Shewani</a:t>
            </a:r>
            <a:r>
              <a:rPr lang="en-US" sz="4200">
                <a:latin typeface="Arial"/>
                <a:cs typeface="Arial"/>
              </a:rPr>
              <a:t> and her support workers stop everyday harm happening in the future? (make things better)</a:t>
            </a:r>
          </a:p>
          <a:p>
            <a:pPr marL="685800" indent="-685800">
              <a:spcAft>
                <a:spcPts val="600"/>
              </a:spcAft>
              <a:buFont typeface="Arial" panose="020B0604020202020204" pitchFamily="34" charset="0"/>
              <a:buChar char="•"/>
            </a:pPr>
            <a:r>
              <a:rPr lang="en-US" sz="4200">
                <a:latin typeface="Arial"/>
                <a:cs typeface="Arial"/>
              </a:rPr>
              <a:t>What were the positive impacts of </a:t>
            </a:r>
            <a:r>
              <a:rPr lang="en-US" sz="4200" err="1">
                <a:latin typeface="Arial"/>
                <a:cs typeface="Arial"/>
              </a:rPr>
              <a:t>Shewani</a:t>
            </a:r>
            <a:r>
              <a:rPr lang="en-US" sz="4200">
                <a:latin typeface="Arial"/>
                <a:cs typeface="Arial"/>
              </a:rPr>
              <a:t> and her support workers addressing everyday harm? (make things better)</a:t>
            </a:r>
          </a:p>
          <a:p>
            <a:pPr marL="685800" indent="-685800">
              <a:spcAft>
                <a:spcPts val="600"/>
              </a:spcAft>
              <a:buFont typeface="Arial" panose="020B0604020202020204" pitchFamily="34" charset="0"/>
              <a:buChar char="•"/>
            </a:pPr>
            <a:endParaRPr lang="en-US" sz="2800">
              <a:latin typeface="Arial"/>
              <a:cs typeface="Arial"/>
            </a:endParaRPr>
          </a:p>
          <a:p>
            <a:pPr marL="685800" indent="-685800">
              <a:spcAft>
                <a:spcPts val="600"/>
              </a:spcAft>
              <a:buFont typeface="Arial" panose="020B0604020202020204" pitchFamily="34" charset="0"/>
              <a:buChar char="•"/>
            </a:pPr>
            <a:endParaRPr lang="en-US" sz="2800">
              <a:solidFill>
                <a:srgbClr val="FF0000"/>
              </a:solidFill>
              <a:latin typeface="Arial" panose="020B0604020202020204" pitchFamily="34" charset="0"/>
              <a:cs typeface="Arial" panose="020B0604020202020204" pitchFamily="34" charset="0"/>
            </a:endParaRPr>
          </a:p>
          <a:p>
            <a:pPr>
              <a:spcAft>
                <a:spcPts val="600"/>
              </a:spcAft>
            </a:pPr>
            <a:r>
              <a:rPr lang="en-US" sz="4800">
                <a:latin typeface="Arial"/>
                <a:cs typeface="Arial"/>
              </a:rPr>
              <a:t> </a:t>
            </a:r>
          </a:p>
        </p:txBody>
      </p:sp>
    </p:spTree>
    <p:extLst>
      <p:ext uri="{BB962C8B-B14F-4D97-AF65-F5344CB8AC3E}">
        <p14:creationId xmlns:p14="http://schemas.microsoft.com/office/powerpoint/2010/main" val="2512891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61C18-3182-E520-8309-567A19BDFBC5}"/>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96F65AED-9DA2-ADF7-9359-FDADE122E8DB}"/>
              </a:ext>
            </a:extLst>
          </p:cNvPr>
          <p:cNvSpPr txBox="1"/>
          <p:nvPr/>
        </p:nvSpPr>
        <p:spPr>
          <a:xfrm>
            <a:off x="14857763" y="3114761"/>
            <a:ext cx="2504783" cy="940843"/>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638087" marR="7597" indent="-620045">
              <a:spcBef>
                <a:spcPts val="157"/>
              </a:spcBef>
            </a:pPr>
            <a:r>
              <a:rPr sz="2991" b="1">
                <a:solidFill>
                  <a:srgbClr val="FFFFFF"/>
                </a:solidFill>
                <a:latin typeface="Montserrat"/>
                <a:cs typeface="Montserrat"/>
              </a:rPr>
              <a:t>Make</a:t>
            </a:r>
            <a:r>
              <a:rPr sz="2991" b="1" spc="-142">
                <a:solidFill>
                  <a:srgbClr val="FFFFFF"/>
                </a:solidFill>
                <a:latin typeface="Montserrat"/>
                <a:cs typeface="Montserrat"/>
              </a:rPr>
              <a:t> </a:t>
            </a:r>
            <a:r>
              <a:rPr sz="2991" b="1" spc="-15">
                <a:solidFill>
                  <a:srgbClr val="FFFFFF"/>
                </a:solidFill>
                <a:latin typeface="Montserrat"/>
                <a:cs typeface="Montserrat"/>
              </a:rPr>
              <a:t>things better</a:t>
            </a:r>
            <a:endParaRPr sz="2991">
              <a:latin typeface="Montserrat"/>
              <a:cs typeface="Montserrat"/>
            </a:endParaRPr>
          </a:p>
        </p:txBody>
      </p:sp>
      <p:sp>
        <p:nvSpPr>
          <p:cNvPr id="3" name="object 3">
            <a:extLst>
              <a:ext uri="{FF2B5EF4-FFF2-40B4-BE49-F238E27FC236}">
                <a16:creationId xmlns:a16="http://schemas.microsoft.com/office/drawing/2014/main" id="{FE5922F7-C2CD-E8FB-A677-3378D20AEFF9}"/>
              </a:ext>
            </a:extLst>
          </p:cNvPr>
          <p:cNvSpPr/>
          <p:nvPr/>
        </p:nvSpPr>
        <p:spPr>
          <a:xfrm>
            <a:off x="11612975" y="2119973"/>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FF9100"/>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4" name="object 4">
            <a:extLst>
              <a:ext uri="{FF2B5EF4-FFF2-40B4-BE49-F238E27FC236}">
                <a16:creationId xmlns:a16="http://schemas.microsoft.com/office/drawing/2014/main" id="{8DB6D577-6765-9A25-8B8F-D4BBAE0F3BCC}"/>
              </a:ext>
            </a:extLst>
          </p:cNvPr>
          <p:cNvSpPr txBox="1"/>
          <p:nvPr/>
        </p:nvSpPr>
        <p:spPr>
          <a:xfrm>
            <a:off x="12384544" y="3306386"/>
            <a:ext cx="1331199" cy="480488"/>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7"/>
              </a:spcBef>
            </a:pPr>
            <a:r>
              <a:rPr sz="2991" b="1" spc="-15">
                <a:solidFill>
                  <a:srgbClr val="FFFFFF"/>
                </a:solidFill>
                <a:latin typeface="Montserrat"/>
                <a:cs typeface="Montserrat"/>
              </a:rPr>
              <a:t>Repair</a:t>
            </a:r>
            <a:endParaRPr sz="2991">
              <a:latin typeface="Montserrat"/>
              <a:cs typeface="Montserrat"/>
            </a:endParaRPr>
          </a:p>
        </p:txBody>
      </p:sp>
      <p:sp>
        <p:nvSpPr>
          <p:cNvPr id="5" name="object 5">
            <a:extLst>
              <a:ext uri="{FF2B5EF4-FFF2-40B4-BE49-F238E27FC236}">
                <a16:creationId xmlns:a16="http://schemas.microsoft.com/office/drawing/2014/main" id="{EC491011-11CA-AAEC-C729-D90125C16FC5}"/>
              </a:ext>
            </a:extLst>
          </p:cNvPr>
          <p:cNvSpPr/>
          <p:nvPr/>
        </p:nvSpPr>
        <p:spPr>
          <a:xfrm>
            <a:off x="8561443" y="2119973"/>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CE395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6" name="object 6">
            <a:extLst>
              <a:ext uri="{FF2B5EF4-FFF2-40B4-BE49-F238E27FC236}">
                <a16:creationId xmlns:a16="http://schemas.microsoft.com/office/drawing/2014/main" id="{DFBC8B30-AEF8-E1DC-0EF4-1B87161992CB}"/>
              </a:ext>
            </a:extLst>
          </p:cNvPr>
          <p:cNvSpPr txBox="1"/>
          <p:nvPr/>
        </p:nvSpPr>
        <p:spPr>
          <a:xfrm>
            <a:off x="9081895" y="3306386"/>
            <a:ext cx="1801203" cy="480488"/>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7"/>
              </a:spcBef>
            </a:pPr>
            <a:r>
              <a:rPr sz="2991" b="1" spc="-15">
                <a:solidFill>
                  <a:srgbClr val="FFFFFF"/>
                </a:solidFill>
                <a:latin typeface="Montserrat"/>
                <a:cs typeface="Montserrat"/>
              </a:rPr>
              <a:t>Respond</a:t>
            </a:r>
            <a:endParaRPr sz="2991">
              <a:latin typeface="Montserrat"/>
              <a:cs typeface="Montserrat"/>
            </a:endParaRPr>
          </a:p>
        </p:txBody>
      </p:sp>
      <p:sp>
        <p:nvSpPr>
          <p:cNvPr id="7" name="object 7">
            <a:extLst>
              <a:ext uri="{FF2B5EF4-FFF2-40B4-BE49-F238E27FC236}">
                <a16:creationId xmlns:a16="http://schemas.microsoft.com/office/drawing/2014/main" id="{D4F20CB9-4DF4-F056-08B9-056306A4D334}"/>
              </a:ext>
            </a:extLst>
          </p:cNvPr>
          <p:cNvSpPr/>
          <p:nvPr/>
        </p:nvSpPr>
        <p:spPr>
          <a:xfrm>
            <a:off x="5485596" y="2119973"/>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7F3377"/>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8" name="object 8">
            <a:extLst>
              <a:ext uri="{FF2B5EF4-FFF2-40B4-BE49-F238E27FC236}">
                <a16:creationId xmlns:a16="http://schemas.microsoft.com/office/drawing/2014/main" id="{84B9C361-630A-7DEA-3B32-6BA7174EBF95}"/>
              </a:ext>
            </a:extLst>
          </p:cNvPr>
          <p:cNvSpPr txBox="1"/>
          <p:nvPr/>
        </p:nvSpPr>
        <p:spPr>
          <a:xfrm>
            <a:off x="5552715" y="3310476"/>
            <a:ext cx="2693733" cy="469712"/>
          </a:xfrm>
          <a:prstGeom prst="rect">
            <a:avLst/>
          </a:prstGeom>
        </p:spPr>
        <p:txBody>
          <a:bodyPr vert="horz" wrap="square" lIns="0" tIns="208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63"/>
              </a:spcBef>
            </a:pPr>
            <a:r>
              <a:rPr sz="2915" b="1" spc="-15">
                <a:solidFill>
                  <a:srgbClr val="FFFFFF"/>
                </a:solidFill>
                <a:latin typeface="Montserrat"/>
                <a:cs typeface="Montserrat"/>
              </a:rPr>
              <a:t>Acknowledge</a:t>
            </a:r>
            <a:endParaRPr sz="2915">
              <a:latin typeface="Montserrat"/>
              <a:cs typeface="Montserrat"/>
            </a:endParaRPr>
          </a:p>
        </p:txBody>
      </p:sp>
      <p:sp>
        <p:nvSpPr>
          <p:cNvPr id="9" name="object 9">
            <a:extLst>
              <a:ext uri="{FF2B5EF4-FFF2-40B4-BE49-F238E27FC236}">
                <a16:creationId xmlns:a16="http://schemas.microsoft.com/office/drawing/2014/main" id="{5DDFAE9D-4C59-3882-A81B-0DB08830611E}"/>
              </a:ext>
            </a:extLst>
          </p:cNvPr>
          <p:cNvSpPr/>
          <p:nvPr/>
        </p:nvSpPr>
        <p:spPr>
          <a:xfrm>
            <a:off x="2394321" y="2119973"/>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336699"/>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0" name="object 10">
            <a:extLst>
              <a:ext uri="{FF2B5EF4-FFF2-40B4-BE49-F238E27FC236}">
                <a16:creationId xmlns:a16="http://schemas.microsoft.com/office/drawing/2014/main" id="{E1840BD7-9629-0505-8683-AC221CAFE864}"/>
              </a:ext>
            </a:extLst>
          </p:cNvPr>
          <p:cNvSpPr txBox="1"/>
          <p:nvPr/>
        </p:nvSpPr>
        <p:spPr>
          <a:xfrm>
            <a:off x="3161527" y="3306386"/>
            <a:ext cx="1337848" cy="480488"/>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7"/>
              </a:spcBef>
            </a:pPr>
            <a:r>
              <a:rPr sz="2991" b="1" spc="-15">
                <a:solidFill>
                  <a:srgbClr val="FFFFFF"/>
                </a:solidFill>
                <a:latin typeface="Montserrat"/>
                <a:cs typeface="Montserrat"/>
              </a:rPr>
              <a:t>Notice</a:t>
            </a:r>
            <a:endParaRPr sz="2991">
              <a:latin typeface="Montserrat"/>
              <a:cs typeface="Montserrat"/>
            </a:endParaRPr>
          </a:p>
        </p:txBody>
      </p:sp>
      <p:sp>
        <p:nvSpPr>
          <p:cNvPr id="11" name="object 11">
            <a:extLst>
              <a:ext uri="{FF2B5EF4-FFF2-40B4-BE49-F238E27FC236}">
                <a16:creationId xmlns:a16="http://schemas.microsoft.com/office/drawing/2014/main" id="{BD413046-6E5B-5492-DDC4-5663FEAE1645}"/>
              </a:ext>
            </a:extLst>
          </p:cNvPr>
          <p:cNvSpPr/>
          <p:nvPr/>
        </p:nvSpPr>
        <p:spPr>
          <a:xfrm>
            <a:off x="2303591" y="5280433"/>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2" name="object 12">
            <a:extLst>
              <a:ext uri="{FF2B5EF4-FFF2-40B4-BE49-F238E27FC236}">
                <a16:creationId xmlns:a16="http://schemas.microsoft.com/office/drawing/2014/main" id="{4924343D-97A4-B3B6-C4A1-3447084DE2B0}"/>
              </a:ext>
            </a:extLst>
          </p:cNvPr>
          <p:cNvSpPr/>
          <p:nvPr/>
        </p:nvSpPr>
        <p:spPr>
          <a:xfrm>
            <a:off x="2303591" y="6212875"/>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3" name="object 13">
            <a:extLst>
              <a:ext uri="{FF2B5EF4-FFF2-40B4-BE49-F238E27FC236}">
                <a16:creationId xmlns:a16="http://schemas.microsoft.com/office/drawing/2014/main" id="{7CEDAAE2-8C46-52BB-CE7D-F6D6898F8627}"/>
              </a:ext>
            </a:extLst>
          </p:cNvPr>
          <p:cNvSpPr/>
          <p:nvPr/>
        </p:nvSpPr>
        <p:spPr>
          <a:xfrm>
            <a:off x="2303591" y="714531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4" name="object 14">
            <a:extLst>
              <a:ext uri="{FF2B5EF4-FFF2-40B4-BE49-F238E27FC236}">
                <a16:creationId xmlns:a16="http://schemas.microsoft.com/office/drawing/2014/main" id="{E769556A-4742-9105-B1F6-A0C019CF6A26}"/>
              </a:ext>
            </a:extLst>
          </p:cNvPr>
          <p:cNvSpPr/>
          <p:nvPr/>
        </p:nvSpPr>
        <p:spPr>
          <a:xfrm>
            <a:off x="2303591" y="807775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5" name="object 15">
            <a:extLst>
              <a:ext uri="{FF2B5EF4-FFF2-40B4-BE49-F238E27FC236}">
                <a16:creationId xmlns:a16="http://schemas.microsoft.com/office/drawing/2014/main" id="{FF65A0EB-6F7A-41D9-7C0B-5391CCF588EC}"/>
              </a:ext>
            </a:extLst>
          </p:cNvPr>
          <p:cNvSpPr/>
          <p:nvPr/>
        </p:nvSpPr>
        <p:spPr>
          <a:xfrm>
            <a:off x="2303591" y="901019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8EF"/>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6" name="object 16">
            <a:extLst>
              <a:ext uri="{FF2B5EF4-FFF2-40B4-BE49-F238E27FC236}">
                <a16:creationId xmlns:a16="http://schemas.microsoft.com/office/drawing/2014/main" id="{926CB8C3-3C82-BC8C-693E-808113299E12}"/>
              </a:ext>
            </a:extLst>
          </p:cNvPr>
          <p:cNvSpPr/>
          <p:nvPr/>
        </p:nvSpPr>
        <p:spPr>
          <a:xfrm>
            <a:off x="11632896" y="5301762"/>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FEED8"/>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7" name="object 17">
            <a:extLst>
              <a:ext uri="{FF2B5EF4-FFF2-40B4-BE49-F238E27FC236}">
                <a16:creationId xmlns:a16="http://schemas.microsoft.com/office/drawing/2014/main" id="{86C57D41-FA66-3D6B-E94A-49B39CD4FEA6}"/>
              </a:ext>
            </a:extLst>
          </p:cNvPr>
          <p:cNvSpPr/>
          <p:nvPr/>
        </p:nvSpPr>
        <p:spPr>
          <a:xfrm>
            <a:off x="11632896" y="6234201"/>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FEED8"/>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8" name="object 18">
            <a:extLst>
              <a:ext uri="{FF2B5EF4-FFF2-40B4-BE49-F238E27FC236}">
                <a16:creationId xmlns:a16="http://schemas.microsoft.com/office/drawing/2014/main" id="{7BDE4B20-FA40-40A8-CEE2-3D6E4818DA52}"/>
              </a:ext>
            </a:extLst>
          </p:cNvPr>
          <p:cNvSpPr/>
          <p:nvPr/>
        </p:nvSpPr>
        <p:spPr>
          <a:xfrm>
            <a:off x="11632896" y="7166642"/>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FEED8"/>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19" name="object 19">
            <a:extLst>
              <a:ext uri="{FF2B5EF4-FFF2-40B4-BE49-F238E27FC236}">
                <a16:creationId xmlns:a16="http://schemas.microsoft.com/office/drawing/2014/main" id="{596EDBE7-741D-E314-1D6F-B8D5BEEA0382}"/>
              </a:ext>
            </a:extLst>
          </p:cNvPr>
          <p:cNvSpPr/>
          <p:nvPr/>
        </p:nvSpPr>
        <p:spPr>
          <a:xfrm>
            <a:off x="11632893" y="8099080"/>
            <a:ext cx="3026060" cy="1096674"/>
          </a:xfrm>
          <a:custGeom>
            <a:avLst/>
            <a:gdLst/>
            <a:ahLst/>
            <a:cxnLst/>
            <a:rect l="l" t="t" r="r" b="b"/>
            <a:pathLst>
              <a:path w="2023745" h="733425">
                <a:moveTo>
                  <a:pt x="1656905" y="0"/>
                </a:moveTo>
                <a:lnTo>
                  <a:pt x="366636" y="0"/>
                </a:lnTo>
                <a:lnTo>
                  <a:pt x="320645" y="2856"/>
                </a:lnTo>
                <a:lnTo>
                  <a:pt x="276360" y="11197"/>
                </a:lnTo>
                <a:lnTo>
                  <a:pt x="234123" y="24678"/>
                </a:lnTo>
                <a:lnTo>
                  <a:pt x="194278" y="42956"/>
                </a:lnTo>
                <a:lnTo>
                  <a:pt x="157168" y="65688"/>
                </a:lnTo>
                <a:lnTo>
                  <a:pt x="123138" y="92530"/>
                </a:lnTo>
                <a:lnTo>
                  <a:pt x="92530" y="123138"/>
                </a:lnTo>
                <a:lnTo>
                  <a:pt x="65688" y="157168"/>
                </a:lnTo>
                <a:lnTo>
                  <a:pt x="42956" y="194278"/>
                </a:lnTo>
                <a:lnTo>
                  <a:pt x="24678" y="234123"/>
                </a:lnTo>
                <a:lnTo>
                  <a:pt x="11197" y="276360"/>
                </a:lnTo>
                <a:lnTo>
                  <a:pt x="2856" y="320645"/>
                </a:lnTo>
                <a:lnTo>
                  <a:pt x="0" y="366636"/>
                </a:lnTo>
                <a:lnTo>
                  <a:pt x="2856" y="412623"/>
                </a:lnTo>
                <a:lnTo>
                  <a:pt x="11197" y="456907"/>
                </a:lnTo>
                <a:lnTo>
                  <a:pt x="24678" y="499142"/>
                </a:lnTo>
                <a:lnTo>
                  <a:pt x="42956" y="538985"/>
                </a:lnTo>
                <a:lnTo>
                  <a:pt x="65688" y="576094"/>
                </a:lnTo>
                <a:lnTo>
                  <a:pt x="92530" y="610123"/>
                </a:lnTo>
                <a:lnTo>
                  <a:pt x="123138" y="640730"/>
                </a:lnTo>
                <a:lnTo>
                  <a:pt x="157168" y="667571"/>
                </a:lnTo>
                <a:lnTo>
                  <a:pt x="194278" y="690303"/>
                </a:lnTo>
                <a:lnTo>
                  <a:pt x="234123" y="708581"/>
                </a:lnTo>
                <a:lnTo>
                  <a:pt x="276360" y="722062"/>
                </a:lnTo>
                <a:lnTo>
                  <a:pt x="320645" y="730403"/>
                </a:lnTo>
                <a:lnTo>
                  <a:pt x="366636" y="733259"/>
                </a:lnTo>
                <a:lnTo>
                  <a:pt x="1656905" y="733259"/>
                </a:lnTo>
                <a:lnTo>
                  <a:pt x="1702895" y="730403"/>
                </a:lnTo>
                <a:lnTo>
                  <a:pt x="1747181" y="722062"/>
                </a:lnTo>
                <a:lnTo>
                  <a:pt x="1789418" y="708581"/>
                </a:lnTo>
                <a:lnTo>
                  <a:pt x="1829263" y="690303"/>
                </a:lnTo>
                <a:lnTo>
                  <a:pt x="1866373" y="667571"/>
                </a:lnTo>
                <a:lnTo>
                  <a:pt x="1900403" y="640730"/>
                </a:lnTo>
                <a:lnTo>
                  <a:pt x="1931011" y="610123"/>
                </a:lnTo>
                <a:lnTo>
                  <a:pt x="1957853" y="576094"/>
                </a:lnTo>
                <a:lnTo>
                  <a:pt x="1980584" y="538985"/>
                </a:lnTo>
                <a:lnTo>
                  <a:pt x="1998863" y="499142"/>
                </a:lnTo>
                <a:lnTo>
                  <a:pt x="2012344" y="456907"/>
                </a:lnTo>
                <a:lnTo>
                  <a:pt x="2020685" y="412623"/>
                </a:lnTo>
                <a:lnTo>
                  <a:pt x="2023541" y="366636"/>
                </a:lnTo>
                <a:lnTo>
                  <a:pt x="2020685" y="320645"/>
                </a:lnTo>
                <a:lnTo>
                  <a:pt x="2012344" y="276360"/>
                </a:lnTo>
                <a:lnTo>
                  <a:pt x="1998863" y="234123"/>
                </a:lnTo>
                <a:lnTo>
                  <a:pt x="1980584" y="194278"/>
                </a:lnTo>
                <a:lnTo>
                  <a:pt x="1957853" y="157168"/>
                </a:lnTo>
                <a:lnTo>
                  <a:pt x="1931011" y="123138"/>
                </a:lnTo>
                <a:lnTo>
                  <a:pt x="1900403" y="92530"/>
                </a:lnTo>
                <a:lnTo>
                  <a:pt x="1866373" y="65688"/>
                </a:lnTo>
                <a:lnTo>
                  <a:pt x="1829263" y="42956"/>
                </a:lnTo>
                <a:lnTo>
                  <a:pt x="1789418" y="24678"/>
                </a:lnTo>
                <a:lnTo>
                  <a:pt x="1747181" y="11197"/>
                </a:lnTo>
                <a:lnTo>
                  <a:pt x="1702895" y="2856"/>
                </a:lnTo>
                <a:lnTo>
                  <a:pt x="1656905" y="0"/>
                </a:lnTo>
                <a:close/>
              </a:path>
            </a:pathLst>
          </a:custGeom>
          <a:solidFill>
            <a:srgbClr val="FFEED8"/>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0" name="object 20">
            <a:extLst>
              <a:ext uri="{FF2B5EF4-FFF2-40B4-BE49-F238E27FC236}">
                <a16:creationId xmlns:a16="http://schemas.microsoft.com/office/drawing/2014/main" id="{3040185F-308F-B015-C1C6-41C04C1A2BF1}"/>
              </a:ext>
            </a:extLst>
          </p:cNvPr>
          <p:cNvSpPr/>
          <p:nvPr/>
        </p:nvSpPr>
        <p:spPr>
          <a:xfrm>
            <a:off x="8536423" y="5284086"/>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1" name="object 21">
            <a:extLst>
              <a:ext uri="{FF2B5EF4-FFF2-40B4-BE49-F238E27FC236}">
                <a16:creationId xmlns:a16="http://schemas.microsoft.com/office/drawing/2014/main" id="{93156204-D2E2-E636-86C4-86C9617FC996}"/>
              </a:ext>
            </a:extLst>
          </p:cNvPr>
          <p:cNvSpPr/>
          <p:nvPr/>
        </p:nvSpPr>
        <p:spPr>
          <a:xfrm>
            <a:off x="8536423" y="6216525"/>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2" name="object 22">
            <a:extLst>
              <a:ext uri="{FF2B5EF4-FFF2-40B4-BE49-F238E27FC236}">
                <a16:creationId xmlns:a16="http://schemas.microsoft.com/office/drawing/2014/main" id="{5E970AC4-4CE2-1B08-348E-7E0958411E4F}"/>
              </a:ext>
            </a:extLst>
          </p:cNvPr>
          <p:cNvSpPr/>
          <p:nvPr/>
        </p:nvSpPr>
        <p:spPr>
          <a:xfrm>
            <a:off x="8536423" y="7148967"/>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3" name="object 23">
            <a:extLst>
              <a:ext uri="{FF2B5EF4-FFF2-40B4-BE49-F238E27FC236}">
                <a16:creationId xmlns:a16="http://schemas.microsoft.com/office/drawing/2014/main" id="{20D5409D-BB5C-334C-689D-9A580263C3A3}"/>
              </a:ext>
            </a:extLst>
          </p:cNvPr>
          <p:cNvSpPr/>
          <p:nvPr/>
        </p:nvSpPr>
        <p:spPr>
          <a:xfrm>
            <a:off x="8536423" y="8081405"/>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4" name="object 24">
            <a:extLst>
              <a:ext uri="{FF2B5EF4-FFF2-40B4-BE49-F238E27FC236}">
                <a16:creationId xmlns:a16="http://schemas.microsoft.com/office/drawing/2014/main" id="{461961F7-05BB-D929-5C88-C922DDA760F1}"/>
              </a:ext>
            </a:extLst>
          </p:cNvPr>
          <p:cNvSpPr/>
          <p:nvPr/>
        </p:nvSpPr>
        <p:spPr>
          <a:xfrm>
            <a:off x="8536418" y="9013845"/>
            <a:ext cx="3026060" cy="1096674"/>
          </a:xfrm>
          <a:custGeom>
            <a:avLst/>
            <a:gdLst/>
            <a:ahLst/>
            <a:cxnLst/>
            <a:rect l="l" t="t" r="r" b="b"/>
            <a:pathLst>
              <a:path w="2023745" h="733425">
                <a:moveTo>
                  <a:pt x="1656905" y="0"/>
                </a:moveTo>
                <a:lnTo>
                  <a:pt x="366636" y="0"/>
                </a:lnTo>
                <a:lnTo>
                  <a:pt x="320645" y="2856"/>
                </a:lnTo>
                <a:lnTo>
                  <a:pt x="276360" y="11197"/>
                </a:lnTo>
                <a:lnTo>
                  <a:pt x="234123" y="24678"/>
                </a:lnTo>
                <a:lnTo>
                  <a:pt x="194278" y="42956"/>
                </a:lnTo>
                <a:lnTo>
                  <a:pt x="157168" y="65688"/>
                </a:lnTo>
                <a:lnTo>
                  <a:pt x="123138" y="92530"/>
                </a:lnTo>
                <a:lnTo>
                  <a:pt x="92530" y="123138"/>
                </a:lnTo>
                <a:lnTo>
                  <a:pt x="65688" y="157168"/>
                </a:lnTo>
                <a:lnTo>
                  <a:pt x="42956" y="194278"/>
                </a:lnTo>
                <a:lnTo>
                  <a:pt x="24678" y="234123"/>
                </a:lnTo>
                <a:lnTo>
                  <a:pt x="11197" y="276360"/>
                </a:lnTo>
                <a:lnTo>
                  <a:pt x="2856" y="320645"/>
                </a:lnTo>
                <a:lnTo>
                  <a:pt x="0" y="366636"/>
                </a:lnTo>
                <a:lnTo>
                  <a:pt x="2856" y="412623"/>
                </a:lnTo>
                <a:lnTo>
                  <a:pt x="11197" y="456907"/>
                </a:lnTo>
                <a:lnTo>
                  <a:pt x="24678" y="499142"/>
                </a:lnTo>
                <a:lnTo>
                  <a:pt x="42956" y="538985"/>
                </a:lnTo>
                <a:lnTo>
                  <a:pt x="65688" y="576094"/>
                </a:lnTo>
                <a:lnTo>
                  <a:pt x="92530" y="610123"/>
                </a:lnTo>
                <a:lnTo>
                  <a:pt x="123138" y="640730"/>
                </a:lnTo>
                <a:lnTo>
                  <a:pt x="157168" y="667571"/>
                </a:lnTo>
                <a:lnTo>
                  <a:pt x="194278" y="690303"/>
                </a:lnTo>
                <a:lnTo>
                  <a:pt x="234123" y="708581"/>
                </a:lnTo>
                <a:lnTo>
                  <a:pt x="276360" y="722062"/>
                </a:lnTo>
                <a:lnTo>
                  <a:pt x="320645" y="730403"/>
                </a:lnTo>
                <a:lnTo>
                  <a:pt x="366636" y="733259"/>
                </a:lnTo>
                <a:lnTo>
                  <a:pt x="1656905" y="733259"/>
                </a:lnTo>
                <a:lnTo>
                  <a:pt x="1702895" y="730403"/>
                </a:lnTo>
                <a:lnTo>
                  <a:pt x="1747181" y="722062"/>
                </a:lnTo>
                <a:lnTo>
                  <a:pt x="1789418" y="708581"/>
                </a:lnTo>
                <a:lnTo>
                  <a:pt x="1829263" y="690303"/>
                </a:lnTo>
                <a:lnTo>
                  <a:pt x="1866373" y="667571"/>
                </a:lnTo>
                <a:lnTo>
                  <a:pt x="1900403" y="640730"/>
                </a:lnTo>
                <a:lnTo>
                  <a:pt x="1931011" y="610123"/>
                </a:lnTo>
                <a:lnTo>
                  <a:pt x="1957853" y="576094"/>
                </a:lnTo>
                <a:lnTo>
                  <a:pt x="1980584" y="538985"/>
                </a:lnTo>
                <a:lnTo>
                  <a:pt x="1998863" y="499142"/>
                </a:lnTo>
                <a:lnTo>
                  <a:pt x="2012344" y="456907"/>
                </a:lnTo>
                <a:lnTo>
                  <a:pt x="2020685" y="412623"/>
                </a:lnTo>
                <a:lnTo>
                  <a:pt x="2023541" y="366636"/>
                </a:lnTo>
                <a:lnTo>
                  <a:pt x="2020685" y="320645"/>
                </a:lnTo>
                <a:lnTo>
                  <a:pt x="2012344" y="276360"/>
                </a:lnTo>
                <a:lnTo>
                  <a:pt x="1998863" y="234123"/>
                </a:lnTo>
                <a:lnTo>
                  <a:pt x="1980584" y="194278"/>
                </a:lnTo>
                <a:lnTo>
                  <a:pt x="1957853" y="157168"/>
                </a:lnTo>
                <a:lnTo>
                  <a:pt x="1931011" y="123138"/>
                </a:lnTo>
                <a:lnTo>
                  <a:pt x="1900403" y="92530"/>
                </a:lnTo>
                <a:lnTo>
                  <a:pt x="1866373" y="65688"/>
                </a:lnTo>
                <a:lnTo>
                  <a:pt x="1829263" y="42956"/>
                </a:lnTo>
                <a:lnTo>
                  <a:pt x="1789418" y="24678"/>
                </a:lnTo>
                <a:lnTo>
                  <a:pt x="1747181" y="11197"/>
                </a:lnTo>
                <a:lnTo>
                  <a:pt x="1702895" y="2856"/>
                </a:lnTo>
                <a:lnTo>
                  <a:pt x="1656905" y="0"/>
                </a:lnTo>
                <a:close/>
              </a:path>
            </a:pathLst>
          </a:custGeom>
          <a:solidFill>
            <a:srgbClr val="F4DDDB"/>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5" name="object 25">
            <a:extLst>
              <a:ext uri="{FF2B5EF4-FFF2-40B4-BE49-F238E27FC236}">
                <a16:creationId xmlns:a16="http://schemas.microsoft.com/office/drawing/2014/main" id="{BECF1165-E7F5-7F72-31D4-26B6631E85E5}"/>
              </a:ext>
            </a:extLst>
          </p:cNvPr>
          <p:cNvSpPr/>
          <p:nvPr/>
        </p:nvSpPr>
        <p:spPr>
          <a:xfrm>
            <a:off x="5401967" y="9946880"/>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6" name="object 26">
            <a:extLst>
              <a:ext uri="{FF2B5EF4-FFF2-40B4-BE49-F238E27FC236}">
                <a16:creationId xmlns:a16="http://schemas.microsoft.com/office/drawing/2014/main" id="{8A3B2A98-616C-2A4B-32F0-4AFB884F9B1C}"/>
              </a:ext>
            </a:extLst>
          </p:cNvPr>
          <p:cNvSpPr/>
          <p:nvPr/>
        </p:nvSpPr>
        <p:spPr>
          <a:xfrm>
            <a:off x="5401969" y="5280433"/>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7" name="object 27">
            <a:extLst>
              <a:ext uri="{FF2B5EF4-FFF2-40B4-BE49-F238E27FC236}">
                <a16:creationId xmlns:a16="http://schemas.microsoft.com/office/drawing/2014/main" id="{11645BDA-59A4-2249-6E6F-E33BC296AAB0}"/>
              </a:ext>
            </a:extLst>
          </p:cNvPr>
          <p:cNvSpPr/>
          <p:nvPr/>
        </p:nvSpPr>
        <p:spPr>
          <a:xfrm>
            <a:off x="5401969" y="6212875"/>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8" name="object 28">
            <a:extLst>
              <a:ext uri="{FF2B5EF4-FFF2-40B4-BE49-F238E27FC236}">
                <a16:creationId xmlns:a16="http://schemas.microsoft.com/office/drawing/2014/main" id="{CF1CA883-8A91-3856-C450-A7A39ADA5B2A}"/>
              </a:ext>
            </a:extLst>
          </p:cNvPr>
          <p:cNvSpPr/>
          <p:nvPr/>
        </p:nvSpPr>
        <p:spPr>
          <a:xfrm>
            <a:off x="5401969" y="714531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29" name="object 29">
            <a:extLst>
              <a:ext uri="{FF2B5EF4-FFF2-40B4-BE49-F238E27FC236}">
                <a16:creationId xmlns:a16="http://schemas.microsoft.com/office/drawing/2014/main" id="{47E4CA96-2B1F-97EC-2840-A900C017C298}"/>
              </a:ext>
            </a:extLst>
          </p:cNvPr>
          <p:cNvSpPr/>
          <p:nvPr/>
        </p:nvSpPr>
        <p:spPr>
          <a:xfrm>
            <a:off x="5401969" y="807775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30" name="object 30">
            <a:extLst>
              <a:ext uri="{FF2B5EF4-FFF2-40B4-BE49-F238E27FC236}">
                <a16:creationId xmlns:a16="http://schemas.microsoft.com/office/drawing/2014/main" id="{14637AE8-4F7C-826A-6F1E-49641114B5C8}"/>
              </a:ext>
            </a:extLst>
          </p:cNvPr>
          <p:cNvSpPr/>
          <p:nvPr/>
        </p:nvSpPr>
        <p:spPr>
          <a:xfrm>
            <a:off x="5401969" y="9010194"/>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BE0EA"/>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31" name="object 31">
            <a:extLst>
              <a:ext uri="{FF2B5EF4-FFF2-40B4-BE49-F238E27FC236}">
                <a16:creationId xmlns:a16="http://schemas.microsoft.com/office/drawing/2014/main" id="{A1E5DD20-37A2-F773-5325-6C1E51E9BBA2}"/>
              </a:ext>
            </a:extLst>
          </p:cNvPr>
          <p:cNvSpPr txBox="1"/>
          <p:nvPr/>
        </p:nvSpPr>
        <p:spPr>
          <a:xfrm>
            <a:off x="2569251" y="5441995"/>
            <a:ext cx="2465854"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Name</a:t>
            </a:r>
            <a:r>
              <a:rPr sz="2018" spc="-74">
                <a:solidFill>
                  <a:srgbClr val="231F20"/>
                </a:solidFill>
                <a:latin typeface="Arial"/>
                <a:cs typeface="Arial"/>
              </a:rPr>
              <a:t> </a:t>
            </a:r>
            <a:r>
              <a:rPr sz="2018" spc="-30">
                <a:solidFill>
                  <a:srgbClr val="231F20"/>
                </a:solidFill>
                <a:latin typeface="Arial"/>
                <a:cs typeface="Arial"/>
              </a:rPr>
              <a:t>everyday</a:t>
            </a:r>
            <a:r>
              <a:rPr sz="2018" spc="-68">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32" name="object 32">
            <a:extLst>
              <a:ext uri="{FF2B5EF4-FFF2-40B4-BE49-F238E27FC236}">
                <a16:creationId xmlns:a16="http://schemas.microsoft.com/office/drawing/2014/main" id="{E0A21D4E-5E77-C4B3-6141-9050AF8ACC2B}"/>
              </a:ext>
            </a:extLst>
          </p:cNvPr>
          <p:cNvSpPr txBox="1"/>
          <p:nvPr/>
        </p:nvSpPr>
        <p:spPr>
          <a:xfrm>
            <a:off x="2941841" y="6256102"/>
            <a:ext cx="1720495"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indent="336135">
              <a:lnSpc>
                <a:spcPts val="2168"/>
              </a:lnSpc>
              <a:spcBef>
                <a:spcPts val="434"/>
              </a:spcBef>
            </a:pPr>
            <a:r>
              <a:rPr sz="2018" spc="-15">
                <a:solidFill>
                  <a:srgbClr val="231F20"/>
                </a:solidFill>
                <a:latin typeface="Arial"/>
                <a:cs typeface="Arial"/>
              </a:rPr>
              <a:t>Describe </a:t>
            </a:r>
            <a:r>
              <a:rPr sz="2018" spc="-30">
                <a:solidFill>
                  <a:srgbClr val="231F20"/>
                </a:solidFill>
                <a:latin typeface="Arial"/>
                <a:cs typeface="Arial"/>
              </a:rPr>
              <a:t>everyday</a:t>
            </a:r>
            <a:r>
              <a:rPr sz="2018" spc="-21">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33" name="object 33">
            <a:extLst>
              <a:ext uri="{FF2B5EF4-FFF2-40B4-BE49-F238E27FC236}">
                <a16:creationId xmlns:a16="http://schemas.microsoft.com/office/drawing/2014/main" id="{FF02D29A-801D-CB29-0D42-5A1D6F3555B4}"/>
              </a:ext>
            </a:extLst>
          </p:cNvPr>
          <p:cNvSpPr txBox="1"/>
          <p:nvPr/>
        </p:nvSpPr>
        <p:spPr>
          <a:xfrm>
            <a:off x="3193076" y="7302864"/>
            <a:ext cx="1217258"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Build</a:t>
            </a:r>
            <a:r>
              <a:rPr sz="2018" spc="-45">
                <a:solidFill>
                  <a:srgbClr val="231F20"/>
                </a:solidFill>
                <a:latin typeface="Arial"/>
                <a:cs typeface="Arial"/>
              </a:rPr>
              <a:t> </a:t>
            </a:r>
            <a:r>
              <a:rPr sz="2018" spc="-15">
                <a:solidFill>
                  <a:srgbClr val="231F20"/>
                </a:solidFill>
                <a:latin typeface="Arial"/>
                <a:cs typeface="Arial"/>
              </a:rPr>
              <a:t>trust</a:t>
            </a:r>
            <a:endParaRPr sz="2018">
              <a:latin typeface="Arial"/>
              <a:cs typeface="Arial"/>
            </a:endParaRPr>
          </a:p>
        </p:txBody>
      </p:sp>
      <p:sp>
        <p:nvSpPr>
          <p:cNvPr id="34" name="object 34">
            <a:extLst>
              <a:ext uri="{FF2B5EF4-FFF2-40B4-BE49-F238E27FC236}">
                <a16:creationId xmlns:a16="http://schemas.microsoft.com/office/drawing/2014/main" id="{723FF8DC-D814-C44B-E32E-8A863E514C82}"/>
              </a:ext>
            </a:extLst>
          </p:cNvPr>
          <p:cNvSpPr txBox="1"/>
          <p:nvPr/>
        </p:nvSpPr>
        <p:spPr>
          <a:xfrm>
            <a:off x="2652492" y="8116972"/>
            <a:ext cx="2297792"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362722" marR="7597" indent="-344681">
              <a:lnSpc>
                <a:spcPts val="2168"/>
              </a:lnSpc>
              <a:spcBef>
                <a:spcPts val="434"/>
              </a:spcBef>
            </a:pPr>
            <a:r>
              <a:rPr sz="2018">
                <a:solidFill>
                  <a:srgbClr val="231F20"/>
                </a:solidFill>
                <a:latin typeface="Arial"/>
                <a:cs typeface="Arial"/>
              </a:rPr>
              <a:t>Understand</a:t>
            </a:r>
            <a:r>
              <a:rPr sz="2018" spc="-91">
                <a:solidFill>
                  <a:srgbClr val="231F20"/>
                </a:solidFill>
                <a:latin typeface="Arial"/>
                <a:cs typeface="Arial"/>
              </a:rPr>
              <a:t> </a:t>
            </a:r>
            <a:r>
              <a:rPr sz="2018">
                <a:solidFill>
                  <a:srgbClr val="231F20"/>
                </a:solidFill>
                <a:latin typeface="Arial"/>
                <a:cs typeface="Arial"/>
              </a:rPr>
              <a:t>how</a:t>
            </a:r>
            <a:r>
              <a:rPr sz="2018" spc="-82">
                <a:solidFill>
                  <a:srgbClr val="231F20"/>
                </a:solidFill>
                <a:latin typeface="Arial"/>
                <a:cs typeface="Arial"/>
              </a:rPr>
              <a:t> </a:t>
            </a:r>
            <a:r>
              <a:rPr sz="2018" spc="-36">
                <a:solidFill>
                  <a:srgbClr val="231F20"/>
                </a:solidFill>
                <a:latin typeface="Arial"/>
                <a:cs typeface="Arial"/>
              </a:rPr>
              <a:t>we </a:t>
            </a:r>
            <a:r>
              <a:rPr sz="2018" spc="-15">
                <a:solidFill>
                  <a:srgbClr val="231F20"/>
                </a:solidFill>
                <a:latin typeface="Arial"/>
                <a:cs typeface="Arial"/>
              </a:rPr>
              <a:t>communicate</a:t>
            </a:r>
            <a:endParaRPr sz="2018">
              <a:latin typeface="Arial"/>
              <a:cs typeface="Arial"/>
            </a:endParaRPr>
          </a:p>
        </p:txBody>
      </p:sp>
      <p:sp>
        <p:nvSpPr>
          <p:cNvPr id="35" name="object 35">
            <a:extLst>
              <a:ext uri="{FF2B5EF4-FFF2-40B4-BE49-F238E27FC236}">
                <a16:creationId xmlns:a16="http://schemas.microsoft.com/office/drawing/2014/main" id="{FEAC517A-F1E9-7BFF-5BDD-757A86212C1A}"/>
              </a:ext>
            </a:extLst>
          </p:cNvPr>
          <p:cNvSpPr txBox="1"/>
          <p:nvPr/>
        </p:nvSpPr>
        <p:spPr>
          <a:xfrm>
            <a:off x="3098504" y="9033433"/>
            <a:ext cx="1407160"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23439" marR="7597" indent="-105397">
              <a:lnSpc>
                <a:spcPts val="2168"/>
              </a:lnSpc>
              <a:spcBef>
                <a:spcPts val="434"/>
              </a:spcBef>
            </a:pPr>
            <a:r>
              <a:rPr sz="2018" spc="-15">
                <a:solidFill>
                  <a:srgbClr val="231F20"/>
                </a:solidFill>
                <a:latin typeface="Arial"/>
                <a:cs typeface="Arial"/>
              </a:rPr>
              <a:t>Learn</a:t>
            </a:r>
            <a:r>
              <a:rPr sz="2018" spc="-120">
                <a:solidFill>
                  <a:srgbClr val="231F20"/>
                </a:solidFill>
                <a:latin typeface="Arial"/>
                <a:cs typeface="Arial"/>
              </a:rPr>
              <a:t> </a:t>
            </a:r>
            <a:r>
              <a:rPr sz="2018" spc="-15">
                <a:solidFill>
                  <a:srgbClr val="231F20"/>
                </a:solidFill>
                <a:latin typeface="Arial"/>
                <a:cs typeface="Arial"/>
              </a:rPr>
              <a:t>about </a:t>
            </a:r>
            <a:r>
              <a:rPr sz="2018">
                <a:solidFill>
                  <a:srgbClr val="231F20"/>
                </a:solidFill>
                <a:latin typeface="Arial"/>
                <a:cs typeface="Arial"/>
              </a:rPr>
              <a:t>past</a:t>
            </a:r>
            <a:r>
              <a:rPr sz="2018" spc="53">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36" name="object 36">
            <a:extLst>
              <a:ext uri="{FF2B5EF4-FFF2-40B4-BE49-F238E27FC236}">
                <a16:creationId xmlns:a16="http://schemas.microsoft.com/office/drawing/2014/main" id="{0C3F3AF6-00EC-411C-2B04-8F43E2CC9180}"/>
              </a:ext>
            </a:extLst>
          </p:cNvPr>
          <p:cNvSpPr txBox="1"/>
          <p:nvPr/>
        </p:nvSpPr>
        <p:spPr>
          <a:xfrm>
            <a:off x="8777984" y="5331708"/>
            <a:ext cx="2513329"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Ask</a:t>
            </a:r>
            <a:r>
              <a:rPr sz="2018" spc="-45">
                <a:solidFill>
                  <a:srgbClr val="231F20"/>
                </a:solidFill>
                <a:latin typeface="Arial"/>
                <a:cs typeface="Arial"/>
              </a:rPr>
              <a:t> </a:t>
            </a:r>
            <a:r>
              <a:rPr sz="2018">
                <a:solidFill>
                  <a:srgbClr val="231F20"/>
                </a:solidFill>
                <a:latin typeface="Arial"/>
                <a:cs typeface="Arial"/>
              </a:rPr>
              <a:t>how</a:t>
            </a:r>
            <a:r>
              <a:rPr sz="2018" spc="-45">
                <a:solidFill>
                  <a:srgbClr val="231F20"/>
                </a:solidFill>
                <a:latin typeface="Arial"/>
                <a:cs typeface="Arial"/>
              </a:rPr>
              <a:t> </a:t>
            </a:r>
            <a:r>
              <a:rPr sz="2018">
                <a:solidFill>
                  <a:srgbClr val="231F20"/>
                </a:solidFill>
                <a:latin typeface="Arial"/>
                <a:cs typeface="Arial"/>
              </a:rPr>
              <a:t>we</a:t>
            </a:r>
            <a:r>
              <a:rPr sz="2018" spc="-36">
                <a:solidFill>
                  <a:srgbClr val="231F20"/>
                </a:solidFill>
                <a:latin typeface="Arial"/>
                <a:cs typeface="Arial"/>
              </a:rPr>
              <a:t> </a:t>
            </a:r>
            <a:r>
              <a:rPr sz="2018">
                <a:solidFill>
                  <a:srgbClr val="231F20"/>
                </a:solidFill>
                <a:latin typeface="Arial"/>
                <a:cs typeface="Arial"/>
              </a:rPr>
              <a:t>can</a:t>
            </a:r>
            <a:r>
              <a:rPr sz="2018" spc="-45">
                <a:solidFill>
                  <a:srgbClr val="231F20"/>
                </a:solidFill>
                <a:latin typeface="Arial"/>
                <a:cs typeface="Arial"/>
              </a:rPr>
              <a:t> </a:t>
            </a:r>
            <a:r>
              <a:rPr sz="2018" spc="-30">
                <a:solidFill>
                  <a:srgbClr val="231F20"/>
                </a:solidFill>
                <a:latin typeface="Arial"/>
                <a:cs typeface="Arial"/>
              </a:rPr>
              <a:t>work</a:t>
            </a:r>
            <a:endParaRPr sz="2018">
              <a:latin typeface="Arial"/>
              <a:cs typeface="Arial"/>
            </a:endParaRPr>
          </a:p>
        </p:txBody>
      </p:sp>
      <p:sp>
        <p:nvSpPr>
          <p:cNvPr id="37" name="object 37">
            <a:extLst>
              <a:ext uri="{FF2B5EF4-FFF2-40B4-BE49-F238E27FC236}">
                <a16:creationId xmlns:a16="http://schemas.microsoft.com/office/drawing/2014/main" id="{9E19182B-92BD-48CA-491A-51C2E7D669F1}"/>
              </a:ext>
            </a:extLst>
          </p:cNvPr>
          <p:cNvSpPr txBox="1"/>
          <p:nvPr/>
        </p:nvSpPr>
        <p:spPr>
          <a:xfrm>
            <a:off x="9160654" y="5607512"/>
            <a:ext cx="1748981"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better</a:t>
            </a:r>
            <a:r>
              <a:rPr sz="2018" spc="91">
                <a:solidFill>
                  <a:srgbClr val="231F20"/>
                </a:solidFill>
                <a:latin typeface="Arial"/>
                <a:cs typeface="Arial"/>
              </a:rPr>
              <a:t> </a:t>
            </a:r>
            <a:r>
              <a:rPr sz="2018" spc="-15">
                <a:solidFill>
                  <a:srgbClr val="231F20"/>
                </a:solidFill>
                <a:latin typeface="Arial"/>
                <a:cs typeface="Arial"/>
              </a:rPr>
              <a:t>together</a:t>
            </a:r>
            <a:endParaRPr sz="2018">
              <a:latin typeface="Arial"/>
              <a:cs typeface="Arial"/>
            </a:endParaRPr>
          </a:p>
        </p:txBody>
      </p:sp>
      <p:sp>
        <p:nvSpPr>
          <p:cNvPr id="38" name="object 38">
            <a:extLst>
              <a:ext uri="{FF2B5EF4-FFF2-40B4-BE49-F238E27FC236}">
                <a16:creationId xmlns:a16="http://schemas.microsoft.com/office/drawing/2014/main" id="{00B019ED-84C4-4551-3A20-6E46C805E6E7}"/>
              </a:ext>
            </a:extLst>
          </p:cNvPr>
          <p:cNvSpPr txBox="1"/>
          <p:nvPr/>
        </p:nvSpPr>
        <p:spPr>
          <a:xfrm>
            <a:off x="8665234" y="6313960"/>
            <a:ext cx="2736461" cy="1520306"/>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20591" marR="106347" algn="ctr">
              <a:lnSpc>
                <a:spcPts val="2168"/>
              </a:lnSpc>
              <a:spcBef>
                <a:spcPts val="434"/>
              </a:spcBef>
            </a:pPr>
            <a:r>
              <a:rPr sz="2018" spc="-30">
                <a:solidFill>
                  <a:srgbClr val="231F20"/>
                </a:solidFill>
                <a:latin typeface="Arial"/>
                <a:cs typeface="Arial"/>
              </a:rPr>
              <a:t>Share </a:t>
            </a:r>
            <a:r>
              <a:rPr sz="2018">
                <a:solidFill>
                  <a:srgbClr val="231F20"/>
                </a:solidFill>
                <a:latin typeface="Arial"/>
                <a:cs typeface="Arial"/>
              </a:rPr>
              <a:t>ideas</a:t>
            </a:r>
            <a:r>
              <a:rPr sz="2018" spc="-21">
                <a:solidFill>
                  <a:srgbClr val="231F20"/>
                </a:solidFill>
                <a:latin typeface="Arial"/>
                <a:cs typeface="Arial"/>
              </a:rPr>
              <a:t> </a:t>
            </a:r>
            <a:r>
              <a:rPr sz="2018">
                <a:solidFill>
                  <a:srgbClr val="231F20"/>
                </a:solidFill>
                <a:latin typeface="Arial"/>
                <a:cs typeface="Arial"/>
              </a:rPr>
              <a:t>about</a:t>
            </a:r>
            <a:r>
              <a:rPr sz="2018" spc="-21">
                <a:solidFill>
                  <a:srgbClr val="231F20"/>
                </a:solidFill>
                <a:latin typeface="Arial"/>
                <a:cs typeface="Arial"/>
              </a:rPr>
              <a:t> </a:t>
            </a:r>
            <a:r>
              <a:rPr sz="2018" spc="-36">
                <a:solidFill>
                  <a:srgbClr val="231F20"/>
                </a:solidFill>
                <a:latin typeface="Arial"/>
                <a:cs typeface="Arial"/>
              </a:rPr>
              <a:t>the </a:t>
            </a:r>
            <a:r>
              <a:rPr sz="2018">
                <a:solidFill>
                  <a:srgbClr val="231F20"/>
                </a:solidFill>
                <a:latin typeface="Arial"/>
                <a:cs typeface="Arial"/>
              </a:rPr>
              <a:t>cause</a:t>
            </a:r>
            <a:r>
              <a:rPr sz="2018" spc="-36">
                <a:solidFill>
                  <a:srgbClr val="231F20"/>
                </a:solidFill>
                <a:latin typeface="Arial"/>
                <a:cs typeface="Arial"/>
              </a:rPr>
              <a:t> </a:t>
            </a:r>
            <a:r>
              <a:rPr sz="2018" spc="74">
                <a:solidFill>
                  <a:srgbClr val="231F20"/>
                </a:solidFill>
                <a:latin typeface="Arial"/>
                <a:cs typeface="Arial"/>
              </a:rPr>
              <a:t>of</a:t>
            </a:r>
            <a:r>
              <a:rPr sz="2018" spc="-36">
                <a:solidFill>
                  <a:srgbClr val="231F20"/>
                </a:solidFill>
                <a:latin typeface="Arial"/>
                <a:cs typeface="Arial"/>
              </a:rPr>
              <a:t> </a:t>
            </a:r>
            <a:r>
              <a:rPr sz="2018">
                <a:solidFill>
                  <a:srgbClr val="231F20"/>
                </a:solidFill>
                <a:latin typeface="Arial"/>
                <a:cs typeface="Arial"/>
              </a:rPr>
              <a:t>the</a:t>
            </a:r>
            <a:r>
              <a:rPr sz="2018" spc="-36">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a:p>
            <a:pPr>
              <a:spcBef>
                <a:spcPts val="224"/>
              </a:spcBef>
            </a:pPr>
            <a:endParaRPr sz="2018">
              <a:latin typeface="Arial"/>
              <a:cs typeface="Arial"/>
            </a:endParaRPr>
          </a:p>
          <a:p>
            <a:pPr marL="18042" marR="7597" algn="ctr">
              <a:lnSpc>
                <a:spcPts val="2168"/>
              </a:lnSpc>
            </a:pPr>
            <a:r>
              <a:rPr sz="2018" spc="-30">
                <a:solidFill>
                  <a:srgbClr val="231F20"/>
                </a:solidFill>
                <a:latin typeface="Arial"/>
                <a:cs typeface="Arial"/>
              </a:rPr>
              <a:t>Plan</a:t>
            </a:r>
            <a:r>
              <a:rPr sz="2018" spc="-97">
                <a:solidFill>
                  <a:srgbClr val="231F20"/>
                </a:solidFill>
                <a:latin typeface="Arial"/>
                <a:cs typeface="Arial"/>
              </a:rPr>
              <a:t> </a:t>
            </a:r>
            <a:r>
              <a:rPr sz="2018">
                <a:solidFill>
                  <a:srgbClr val="231F20"/>
                </a:solidFill>
                <a:latin typeface="Arial"/>
                <a:cs typeface="Arial"/>
              </a:rPr>
              <a:t>together</a:t>
            </a:r>
            <a:r>
              <a:rPr sz="2018" spc="-97">
                <a:solidFill>
                  <a:srgbClr val="231F20"/>
                </a:solidFill>
                <a:latin typeface="Arial"/>
                <a:cs typeface="Arial"/>
              </a:rPr>
              <a:t> </a:t>
            </a:r>
            <a:r>
              <a:rPr sz="2018" spc="-15">
                <a:solidFill>
                  <a:srgbClr val="231F20"/>
                </a:solidFill>
                <a:latin typeface="Arial"/>
                <a:cs typeface="Arial"/>
              </a:rPr>
              <a:t>about</a:t>
            </a:r>
            <a:r>
              <a:rPr sz="2018" spc="749">
                <a:solidFill>
                  <a:srgbClr val="231F20"/>
                </a:solidFill>
                <a:latin typeface="Arial"/>
                <a:cs typeface="Arial"/>
              </a:rPr>
              <a:t> </a:t>
            </a:r>
            <a:r>
              <a:rPr sz="2018">
                <a:solidFill>
                  <a:srgbClr val="231F20"/>
                </a:solidFill>
                <a:latin typeface="Arial"/>
                <a:cs typeface="Arial"/>
              </a:rPr>
              <a:t>how</a:t>
            </a:r>
            <a:r>
              <a:rPr sz="2018" spc="-74">
                <a:solidFill>
                  <a:srgbClr val="231F20"/>
                </a:solidFill>
                <a:latin typeface="Arial"/>
                <a:cs typeface="Arial"/>
              </a:rPr>
              <a:t> </a:t>
            </a:r>
            <a:r>
              <a:rPr sz="2018">
                <a:solidFill>
                  <a:srgbClr val="231F20"/>
                </a:solidFill>
                <a:latin typeface="Arial"/>
                <a:cs typeface="Arial"/>
              </a:rPr>
              <a:t>to</a:t>
            </a:r>
            <a:r>
              <a:rPr sz="2018" spc="-74">
                <a:solidFill>
                  <a:srgbClr val="231F20"/>
                </a:solidFill>
                <a:latin typeface="Arial"/>
                <a:cs typeface="Arial"/>
              </a:rPr>
              <a:t> </a:t>
            </a:r>
            <a:r>
              <a:rPr sz="2018" spc="-15">
                <a:solidFill>
                  <a:srgbClr val="231F20"/>
                </a:solidFill>
                <a:latin typeface="Arial"/>
                <a:cs typeface="Arial"/>
              </a:rPr>
              <a:t>resolve</a:t>
            </a:r>
            <a:r>
              <a:rPr sz="2018" spc="-74">
                <a:solidFill>
                  <a:srgbClr val="231F20"/>
                </a:solidFill>
                <a:latin typeface="Arial"/>
                <a:cs typeface="Arial"/>
              </a:rPr>
              <a:t> </a:t>
            </a:r>
            <a:r>
              <a:rPr sz="2018">
                <a:solidFill>
                  <a:srgbClr val="231F20"/>
                </a:solidFill>
                <a:latin typeface="Arial"/>
                <a:cs typeface="Arial"/>
              </a:rPr>
              <a:t>the</a:t>
            </a:r>
            <a:r>
              <a:rPr sz="2018" spc="-74">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39" name="object 39">
            <a:extLst>
              <a:ext uri="{FF2B5EF4-FFF2-40B4-BE49-F238E27FC236}">
                <a16:creationId xmlns:a16="http://schemas.microsoft.com/office/drawing/2014/main" id="{6C28C486-5E9A-79CF-A7E4-9BB7BE6BDE07}"/>
              </a:ext>
            </a:extLst>
          </p:cNvPr>
          <p:cNvSpPr txBox="1"/>
          <p:nvPr/>
        </p:nvSpPr>
        <p:spPr>
          <a:xfrm>
            <a:off x="8626581" y="8143892"/>
            <a:ext cx="2816220"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446282" marR="7597" indent="-428240">
              <a:lnSpc>
                <a:spcPts val="2168"/>
              </a:lnSpc>
              <a:spcBef>
                <a:spcPts val="434"/>
              </a:spcBef>
            </a:pPr>
            <a:r>
              <a:rPr sz="2018">
                <a:solidFill>
                  <a:srgbClr val="231F20"/>
                </a:solidFill>
                <a:latin typeface="Arial"/>
                <a:cs typeface="Arial"/>
              </a:rPr>
              <a:t>Identify</a:t>
            </a:r>
            <a:r>
              <a:rPr sz="2018" spc="15">
                <a:solidFill>
                  <a:srgbClr val="231F20"/>
                </a:solidFill>
                <a:latin typeface="Arial"/>
                <a:cs typeface="Arial"/>
              </a:rPr>
              <a:t> </a:t>
            </a:r>
            <a:r>
              <a:rPr sz="2018">
                <a:solidFill>
                  <a:srgbClr val="231F20"/>
                </a:solidFill>
                <a:latin typeface="Arial"/>
                <a:cs typeface="Arial"/>
              </a:rPr>
              <a:t>who</a:t>
            </a:r>
            <a:r>
              <a:rPr sz="2018" spc="15">
                <a:solidFill>
                  <a:srgbClr val="231F20"/>
                </a:solidFill>
                <a:latin typeface="Arial"/>
                <a:cs typeface="Arial"/>
              </a:rPr>
              <a:t> </a:t>
            </a:r>
            <a:r>
              <a:rPr sz="2018">
                <a:solidFill>
                  <a:srgbClr val="231F20"/>
                </a:solidFill>
                <a:latin typeface="Arial"/>
                <a:cs typeface="Arial"/>
              </a:rPr>
              <a:t>can</a:t>
            </a:r>
            <a:r>
              <a:rPr sz="2018" spc="15">
                <a:solidFill>
                  <a:srgbClr val="231F20"/>
                </a:solidFill>
                <a:latin typeface="Arial"/>
                <a:cs typeface="Arial"/>
              </a:rPr>
              <a:t> </a:t>
            </a:r>
            <a:r>
              <a:rPr sz="2018">
                <a:solidFill>
                  <a:srgbClr val="231F20"/>
                </a:solidFill>
                <a:latin typeface="Arial"/>
                <a:cs typeface="Arial"/>
              </a:rPr>
              <a:t>help</a:t>
            </a:r>
            <a:r>
              <a:rPr sz="2018" spc="15">
                <a:solidFill>
                  <a:srgbClr val="231F20"/>
                </a:solidFill>
                <a:latin typeface="Arial"/>
                <a:cs typeface="Arial"/>
              </a:rPr>
              <a:t> </a:t>
            </a:r>
            <a:r>
              <a:rPr sz="2018" spc="-36">
                <a:solidFill>
                  <a:srgbClr val="231F20"/>
                </a:solidFill>
                <a:latin typeface="Arial"/>
                <a:cs typeface="Arial"/>
              </a:rPr>
              <a:t>us </a:t>
            </a:r>
            <a:r>
              <a:rPr sz="2018">
                <a:solidFill>
                  <a:srgbClr val="231F20"/>
                </a:solidFill>
                <a:latin typeface="Arial"/>
                <a:cs typeface="Arial"/>
              </a:rPr>
              <a:t>resolve the </a:t>
            </a:r>
            <a:r>
              <a:rPr sz="2018" spc="-30">
                <a:solidFill>
                  <a:srgbClr val="231F20"/>
                </a:solidFill>
                <a:latin typeface="Arial"/>
                <a:cs typeface="Arial"/>
              </a:rPr>
              <a:t>harm</a:t>
            </a:r>
            <a:endParaRPr sz="2018">
              <a:latin typeface="Arial"/>
              <a:cs typeface="Arial"/>
            </a:endParaRPr>
          </a:p>
        </p:txBody>
      </p:sp>
      <p:sp>
        <p:nvSpPr>
          <p:cNvPr id="40" name="object 40">
            <a:extLst>
              <a:ext uri="{FF2B5EF4-FFF2-40B4-BE49-F238E27FC236}">
                <a16:creationId xmlns:a16="http://schemas.microsoft.com/office/drawing/2014/main" id="{C5BE4445-C9F8-A65C-F10A-19B94DBB9BA0}"/>
              </a:ext>
            </a:extLst>
          </p:cNvPr>
          <p:cNvSpPr txBox="1"/>
          <p:nvPr/>
        </p:nvSpPr>
        <p:spPr>
          <a:xfrm>
            <a:off x="8761836" y="9072315"/>
            <a:ext cx="2545612"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algn="ctr">
              <a:lnSpc>
                <a:spcPts val="2168"/>
              </a:lnSpc>
              <a:spcBef>
                <a:spcPts val="434"/>
              </a:spcBef>
            </a:pPr>
            <a:r>
              <a:rPr sz="2018" spc="-15">
                <a:solidFill>
                  <a:srgbClr val="231F20"/>
                </a:solidFill>
                <a:latin typeface="Arial"/>
                <a:cs typeface="Arial"/>
              </a:rPr>
              <a:t>Check</a:t>
            </a:r>
            <a:r>
              <a:rPr sz="2018" spc="-82">
                <a:solidFill>
                  <a:srgbClr val="231F20"/>
                </a:solidFill>
                <a:latin typeface="Arial"/>
                <a:cs typeface="Arial"/>
              </a:rPr>
              <a:t> </a:t>
            </a:r>
            <a:r>
              <a:rPr sz="2018" spc="97">
                <a:solidFill>
                  <a:srgbClr val="231F20"/>
                </a:solidFill>
                <a:latin typeface="Arial"/>
                <a:cs typeface="Arial"/>
              </a:rPr>
              <a:t>if</a:t>
            </a:r>
            <a:r>
              <a:rPr sz="2018" spc="-82">
                <a:solidFill>
                  <a:srgbClr val="231F20"/>
                </a:solidFill>
                <a:latin typeface="Arial"/>
                <a:cs typeface="Arial"/>
              </a:rPr>
              <a:t> </a:t>
            </a:r>
            <a:r>
              <a:rPr sz="2018">
                <a:solidFill>
                  <a:srgbClr val="231F20"/>
                </a:solidFill>
                <a:latin typeface="Arial"/>
                <a:cs typeface="Arial"/>
              </a:rPr>
              <a:t>we</a:t>
            </a:r>
            <a:r>
              <a:rPr sz="2018" spc="-82">
                <a:solidFill>
                  <a:srgbClr val="231F20"/>
                </a:solidFill>
                <a:latin typeface="Arial"/>
                <a:cs typeface="Arial"/>
              </a:rPr>
              <a:t> </a:t>
            </a:r>
            <a:r>
              <a:rPr sz="2018" spc="-15">
                <a:solidFill>
                  <a:srgbClr val="231F20"/>
                </a:solidFill>
                <a:latin typeface="Arial"/>
                <a:cs typeface="Arial"/>
              </a:rPr>
              <a:t>need</a:t>
            </a:r>
            <a:r>
              <a:rPr sz="2018" spc="-74">
                <a:solidFill>
                  <a:srgbClr val="231F20"/>
                </a:solidFill>
                <a:latin typeface="Arial"/>
                <a:cs typeface="Arial"/>
              </a:rPr>
              <a:t> </a:t>
            </a:r>
            <a:r>
              <a:rPr sz="2018" spc="-30">
                <a:solidFill>
                  <a:srgbClr val="231F20"/>
                </a:solidFill>
                <a:latin typeface="Arial"/>
                <a:cs typeface="Arial"/>
              </a:rPr>
              <a:t>help </a:t>
            </a:r>
            <a:r>
              <a:rPr sz="2018">
                <a:solidFill>
                  <a:srgbClr val="231F20"/>
                </a:solidFill>
                <a:latin typeface="Arial"/>
                <a:cs typeface="Arial"/>
              </a:rPr>
              <a:t>from</a:t>
            </a:r>
            <a:r>
              <a:rPr sz="2018" spc="45">
                <a:solidFill>
                  <a:srgbClr val="231F20"/>
                </a:solidFill>
                <a:latin typeface="Arial"/>
                <a:cs typeface="Arial"/>
              </a:rPr>
              <a:t> </a:t>
            </a:r>
            <a:r>
              <a:rPr sz="2018">
                <a:solidFill>
                  <a:srgbClr val="231F20"/>
                </a:solidFill>
                <a:latin typeface="Arial"/>
                <a:cs typeface="Arial"/>
              </a:rPr>
              <a:t>other</a:t>
            </a:r>
            <a:r>
              <a:rPr sz="2018" spc="45">
                <a:solidFill>
                  <a:srgbClr val="231F20"/>
                </a:solidFill>
                <a:latin typeface="Arial"/>
                <a:cs typeface="Arial"/>
              </a:rPr>
              <a:t> </a:t>
            </a:r>
            <a:r>
              <a:rPr sz="2018">
                <a:solidFill>
                  <a:srgbClr val="231F20"/>
                </a:solidFill>
                <a:latin typeface="Arial"/>
                <a:cs typeface="Arial"/>
              </a:rPr>
              <a:t>people</a:t>
            </a:r>
            <a:r>
              <a:rPr sz="2018" spc="45">
                <a:solidFill>
                  <a:srgbClr val="231F20"/>
                </a:solidFill>
                <a:latin typeface="Arial"/>
                <a:cs typeface="Arial"/>
              </a:rPr>
              <a:t> </a:t>
            </a:r>
            <a:r>
              <a:rPr sz="2018" spc="-36">
                <a:solidFill>
                  <a:srgbClr val="231F20"/>
                </a:solidFill>
                <a:latin typeface="Arial"/>
                <a:cs typeface="Arial"/>
              </a:rPr>
              <a:t>to </a:t>
            </a:r>
            <a:r>
              <a:rPr sz="2018">
                <a:solidFill>
                  <a:srgbClr val="231F20"/>
                </a:solidFill>
                <a:latin typeface="Arial"/>
                <a:cs typeface="Arial"/>
              </a:rPr>
              <a:t>resolve the </a:t>
            </a:r>
            <a:r>
              <a:rPr sz="2018" spc="-30">
                <a:solidFill>
                  <a:srgbClr val="231F20"/>
                </a:solidFill>
                <a:latin typeface="Arial"/>
                <a:cs typeface="Arial"/>
              </a:rPr>
              <a:t>harm</a:t>
            </a:r>
            <a:endParaRPr sz="2018">
              <a:latin typeface="Arial"/>
              <a:cs typeface="Arial"/>
            </a:endParaRPr>
          </a:p>
        </p:txBody>
      </p:sp>
      <p:sp>
        <p:nvSpPr>
          <p:cNvPr id="41" name="object 41">
            <a:extLst>
              <a:ext uri="{FF2B5EF4-FFF2-40B4-BE49-F238E27FC236}">
                <a16:creationId xmlns:a16="http://schemas.microsoft.com/office/drawing/2014/main" id="{C2337F11-0E65-9B81-0F18-29901FD68769}"/>
              </a:ext>
            </a:extLst>
          </p:cNvPr>
          <p:cNvSpPr txBox="1"/>
          <p:nvPr/>
        </p:nvSpPr>
        <p:spPr>
          <a:xfrm>
            <a:off x="12016096" y="5330392"/>
            <a:ext cx="2230378"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Apologising</a:t>
            </a:r>
            <a:r>
              <a:rPr sz="2018" spc="68">
                <a:solidFill>
                  <a:srgbClr val="231F20"/>
                </a:solidFill>
                <a:latin typeface="Arial"/>
                <a:cs typeface="Arial"/>
              </a:rPr>
              <a:t> </a:t>
            </a:r>
            <a:r>
              <a:rPr sz="2018">
                <a:solidFill>
                  <a:srgbClr val="231F20"/>
                </a:solidFill>
                <a:latin typeface="Arial"/>
                <a:cs typeface="Arial"/>
              </a:rPr>
              <a:t>and</a:t>
            </a:r>
            <a:r>
              <a:rPr sz="2018" spc="74">
                <a:solidFill>
                  <a:srgbClr val="231F20"/>
                </a:solidFill>
                <a:latin typeface="Arial"/>
                <a:cs typeface="Arial"/>
              </a:rPr>
              <a:t> </a:t>
            </a:r>
            <a:r>
              <a:rPr sz="2018" spc="-36">
                <a:solidFill>
                  <a:srgbClr val="231F20"/>
                </a:solidFill>
                <a:latin typeface="Arial"/>
                <a:cs typeface="Arial"/>
              </a:rPr>
              <a:t>by</a:t>
            </a:r>
            <a:endParaRPr sz="2018">
              <a:latin typeface="Arial"/>
              <a:cs typeface="Arial"/>
            </a:endParaRPr>
          </a:p>
        </p:txBody>
      </p:sp>
      <p:sp>
        <p:nvSpPr>
          <p:cNvPr id="42" name="object 42">
            <a:extLst>
              <a:ext uri="{FF2B5EF4-FFF2-40B4-BE49-F238E27FC236}">
                <a16:creationId xmlns:a16="http://schemas.microsoft.com/office/drawing/2014/main" id="{4F491B61-1864-EE4A-8097-7093C61DC8E7}"/>
              </a:ext>
            </a:extLst>
          </p:cNvPr>
          <p:cNvSpPr txBox="1"/>
          <p:nvPr/>
        </p:nvSpPr>
        <p:spPr>
          <a:xfrm>
            <a:off x="11778257" y="5606200"/>
            <a:ext cx="2706077"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expressing</a:t>
            </a:r>
            <a:r>
              <a:rPr sz="2018" spc="36">
                <a:solidFill>
                  <a:srgbClr val="231F20"/>
                </a:solidFill>
                <a:latin typeface="Arial"/>
                <a:cs typeface="Arial"/>
              </a:rPr>
              <a:t> </a:t>
            </a:r>
            <a:r>
              <a:rPr sz="2018" spc="-15">
                <a:solidFill>
                  <a:srgbClr val="231F20"/>
                </a:solidFill>
                <a:latin typeface="Arial"/>
                <a:cs typeface="Arial"/>
              </a:rPr>
              <a:t>forgiveness</a:t>
            </a:r>
            <a:endParaRPr sz="2018">
              <a:latin typeface="Arial"/>
              <a:cs typeface="Arial"/>
            </a:endParaRPr>
          </a:p>
        </p:txBody>
      </p:sp>
      <p:sp>
        <p:nvSpPr>
          <p:cNvPr id="43" name="object 43">
            <a:extLst>
              <a:ext uri="{FF2B5EF4-FFF2-40B4-BE49-F238E27FC236}">
                <a16:creationId xmlns:a16="http://schemas.microsoft.com/office/drawing/2014/main" id="{2DAF2B79-2CF3-DB52-CF1D-E09CEF3BBA6F}"/>
              </a:ext>
            </a:extLst>
          </p:cNvPr>
          <p:cNvSpPr txBox="1"/>
          <p:nvPr/>
        </p:nvSpPr>
        <p:spPr>
          <a:xfrm>
            <a:off x="11725495" y="6312648"/>
            <a:ext cx="2812422"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283912" marR="7597" indent="-265870">
              <a:lnSpc>
                <a:spcPts val="2168"/>
              </a:lnSpc>
              <a:spcBef>
                <a:spcPts val="434"/>
              </a:spcBef>
            </a:pPr>
            <a:r>
              <a:rPr sz="2018">
                <a:solidFill>
                  <a:srgbClr val="231F20"/>
                </a:solidFill>
                <a:latin typeface="Arial"/>
                <a:cs typeface="Arial"/>
              </a:rPr>
              <a:t>Asking</a:t>
            </a:r>
            <a:r>
              <a:rPr sz="2018" spc="82">
                <a:solidFill>
                  <a:srgbClr val="231F20"/>
                </a:solidFill>
                <a:latin typeface="Arial"/>
                <a:cs typeface="Arial"/>
              </a:rPr>
              <a:t> </a:t>
            </a:r>
            <a:r>
              <a:rPr sz="2018">
                <a:solidFill>
                  <a:srgbClr val="231F20"/>
                </a:solidFill>
                <a:latin typeface="Arial"/>
                <a:cs typeface="Arial"/>
              </a:rPr>
              <a:t>for</a:t>
            </a:r>
            <a:r>
              <a:rPr sz="2018" spc="91">
                <a:solidFill>
                  <a:srgbClr val="231F20"/>
                </a:solidFill>
                <a:latin typeface="Arial"/>
                <a:cs typeface="Arial"/>
              </a:rPr>
              <a:t> </a:t>
            </a:r>
            <a:r>
              <a:rPr sz="2018">
                <a:solidFill>
                  <a:srgbClr val="231F20"/>
                </a:solidFill>
                <a:latin typeface="Arial"/>
                <a:cs typeface="Arial"/>
              </a:rPr>
              <a:t>help</a:t>
            </a:r>
            <a:r>
              <a:rPr sz="2018" spc="91">
                <a:solidFill>
                  <a:srgbClr val="231F20"/>
                </a:solidFill>
                <a:latin typeface="Arial"/>
                <a:cs typeface="Arial"/>
              </a:rPr>
              <a:t> </a:t>
            </a:r>
            <a:r>
              <a:rPr sz="2018">
                <a:solidFill>
                  <a:srgbClr val="231F20"/>
                </a:solidFill>
                <a:latin typeface="Arial"/>
                <a:cs typeface="Arial"/>
              </a:rPr>
              <a:t>from</a:t>
            </a:r>
            <a:r>
              <a:rPr sz="2018" spc="91">
                <a:solidFill>
                  <a:srgbClr val="231F20"/>
                </a:solidFill>
                <a:latin typeface="Arial"/>
                <a:cs typeface="Arial"/>
              </a:rPr>
              <a:t> </a:t>
            </a:r>
            <a:r>
              <a:rPr sz="2018" spc="-36">
                <a:solidFill>
                  <a:srgbClr val="231F20"/>
                </a:solidFill>
                <a:latin typeface="Arial"/>
                <a:cs typeface="Arial"/>
              </a:rPr>
              <a:t>the </a:t>
            </a:r>
            <a:r>
              <a:rPr sz="2018">
                <a:solidFill>
                  <a:srgbClr val="231F20"/>
                </a:solidFill>
                <a:latin typeface="Arial"/>
                <a:cs typeface="Arial"/>
              </a:rPr>
              <a:t>supporters</a:t>
            </a:r>
            <a:r>
              <a:rPr sz="2018" spc="74">
                <a:solidFill>
                  <a:srgbClr val="231F20"/>
                </a:solidFill>
                <a:latin typeface="Arial"/>
                <a:cs typeface="Arial"/>
              </a:rPr>
              <a:t> </a:t>
            </a:r>
            <a:r>
              <a:rPr sz="2018">
                <a:solidFill>
                  <a:srgbClr val="231F20"/>
                </a:solidFill>
                <a:latin typeface="Arial"/>
                <a:cs typeface="Arial"/>
              </a:rPr>
              <a:t>we</a:t>
            </a:r>
            <a:r>
              <a:rPr sz="2018" spc="82">
                <a:solidFill>
                  <a:srgbClr val="231F20"/>
                </a:solidFill>
                <a:latin typeface="Arial"/>
                <a:cs typeface="Arial"/>
              </a:rPr>
              <a:t> </a:t>
            </a:r>
            <a:r>
              <a:rPr sz="2018" spc="-15">
                <a:solidFill>
                  <a:srgbClr val="231F20"/>
                </a:solidFill>
                <a:latin typeface="Arial"/>
                <a:cs typeface="Arial"/>
              </a:rPr>
              <a:t>trust</a:t>
            </a:r>
            <a:endParaRPr sz="2018">
              <a:latin typeface="Arial"/>
              <a:cs typeface="Arial"/>
            </a:endParaRPr>
          </a:p>
        </p:txBody>
      </p:sp>
      <p:sp>
        <p:nvSpPr>
          <p:cNvPr id="44" name="object 44">
            <a:extLst>
              <a:ext uri="{FF2B5EF4-FFF2-40B4-BE49-F238E27FC236}">
                <a16:creationId xmlns:a16="http://schemas.microsoft.com/office/drawing/2014/main" id="{0BDBB6EA-02C1-7F55-47D4-2E062574653C}"/>
              </a:ext>
            </a:extLst>
          </p:cNvPr>
          <p:cNvSpPr txBox="1"/>
          <p:nvPr/>
        </p:nvSpPr>
        <p:spPr>
          <a:xfrm>
            <a:off x="12245798" y="7241071"/>
            <a:ext cx="1770820"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indent="93055">
              <a:lnSpc>
                <a:spcPts val="2168"/>
              </a:lnSpc>
              <a:spcBef>
                <a:spcPts val="434"/>
              </a:spcBef>
            </a:pPr>
            <a:r>
              <a:rPr sz="2018">
                <a:solidFill>
                  <a:srgbClr val="231F20"/>
                </a:solidFill>
                <a:latin typeface="Arial"/>
                <a:cs typeface="Arial"/>
              </a:rPr>
              <a:t>Listening</a:t>
            </a:r>
            <a:r>
              <a:rPr sz="2018" spc="97">
                <a:solidFill>
                  <a:srgbClr val="231F20"/>
                </a:solidFill>
                <a:latin typeface="Arial"/>
                <a:cs typeface="Arial"/>
              </a:rPr>
              <a:t> </a:t>
            </a:r>
            <a:r>
              <a:rPr sz="2018" spc="-36">
                <a:solidFill>
                  <a:srgbClr val="231F20"/>
                </a:solidFill>
                <a:latin typeface="Arial"/>
                <a:cs typeface="Arial"/>
              </a:rPr>
              <a:t>and </a:t>
            </a:r>
            <a:r>
              <a:rPr sz="2018" spc="-15">
                <a:solidFill>
                  <a:srgbClr val="231F20"/>
                </a:solidFill>
                <a:latin typeface="Arial"/>
                <a:cs typeface="Arial"/>
              </a:rPr>
              <a:t>acknowledging</a:t>
            </a:r>
            <a:endParaRPr sz="2018">
              <a:latin typeface="Arial"/>
              <a:cs typeface="Arial"/>
            </a:endParaRPr>
          </a:p>
        </p:txBody>
      </p:sp>
      <p:sp>
        <p:nvSpPr>
          <p:cNvPr id="45" name="object 45">
            <a:extLst>
              <a:ext uri="{FF2B5EF4-FFF2-40B4-BE49-F238E27FC236}">
                <a16:creationId xmlns:a16="http://schemas.microsoft.com/office/drawing/2014/main" id="{42BFD610-0248-FFD6-2E83-EAB9B1C0ECF8}"/>
              </a:ext>
            </a:extLst>
          </p:cNvPr>
          <p:cNvSpPr txBox="1"/>
          <p:nvPr/>
        </p:nvSpPr>
        <p:spPr>
          <a:xfrm>
            <a:off x="11957824" y="8169494"/>
            <a:ext cx="2347167"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algn="ctr">
              <a:lnSpc>
                <a:spcPts val="2168"/>
              </a:lnSpc>
              <a:spcBef>
                <a:spcPts val="434"/>
              </a:spcBef>
            </a:pPr>
            <a:r>
              <a:rPr sz="2018" spc="-97">
                <a:solidFill>
                  <a:srgbClr val="231F20"/>
                </a:solidFill>
                <a:latin typeface="Arial"/>
                <a:cs typeface="Arial"/>
              </a:rPr>
              <a:t>We</a:t>
            </a:r>
            <a:r>
              <a:rPr sz="2018" spc="30">
                <a:solidFill>
                  <a:srgbClr val="231F20"/>
                </a:solidFill>
                <a:latin typeface="Arial"/>
                <a:cs typeface="Arial"/>
              </a:rPr>
              <a:t> </a:t>
            </a:r>
            <a:r>
              <a:rPr sz="2018">
                <a:solidFill>
                  <a:srgbClr val="231F20"/>
                </a:solidFill>
                <a:latin typeface="Arial"/>
                <a:cs typeface="Arial"/>
              </a:rPr>
              <a:t>work</a:t>
            </a:r>
            <a:r>
              <a:rPr sz="2018" spc="30">
                <a:solidFill>
                  <a:srgbClr val="231F20"/>
                </a:solidFill>
                <a:latin typeface="Arial"/>
                <a:cs typeface="Arial"/>
              </a:rPr>
              <a:t> </a:t>
            </a:r>
            <a:r>
              <a:rPr sz="2018">
                <a:solidFill>
                  <a:srgbClr val="231F20"/>
                </a:solidFill>
                <a:latin typeface="Arial"/>
                <a:cs typeface="Arial"/>
              </a:rPr>
              <a:t>together</a:t>
            </a:r>
            <a:r>
              <a:rPr sz="2018" spc="36">
                <a:solidFill>
                  <a:srgbClr val="231F20"/>
                </a:solidFill>
                <a:latin typeface="Arial"/>
                <a:cs typeface="Arial"/>
              </a:rPr>
              <a:t> </a:t>
            </a:r>
            <a:r>
              <a:rPr sz="2018" spc="-36">
                <a:solidFill>
                  <a:srgbClr val="231F20"/>
                </a:solidFill>
                <a:latin typeface="Arial"/>
                <a:cs typeface="Arial"/>
              </a:rPr>
              <a:t>to </a:t>
            </a:r>
            <a:r>
              <a:rPr sz="2018">
                <a:solidFill>
                  <a:srgbClr val="231F20"/>
                </a:solidFill>
                <a:latin typeface="Arial"/>
                <a:cs typeface="Arial"/>
              </a:rPr>
              <a:t>find</a:t>
            </a:r>
            <a:r>
              <a:rPr sz="2018" spc="45">
                <a:solidFill>
                  <a:srgbClr val="231F20"/>
                </a:solidFill>
                <a:latin typeface="Arial"/>
                <a:cs typeface="Arial"/>
              </a:rPr>
              <a:t> </a:t>
            </a:r>
            <a:r>
              <a:rPr sz="2018">
                <a:solidFill>
                  <a:srgbClr val="231F20"/>
                </a:solidFill>
                <a:latin typeface="Arial"/>
                <a:cs typeface="Arial"/>
              </a:rPr>
              <a:t>a</a:t>
            </a:r>
            <a:r>
              <a:rPr sz="2018" spc="53">
                <a:solidFill>
                  <a:srgbClr val="231F20"/>
                </a:solidFill>
                <a:latin typeface="Arial"/>
                <a:cs typeface="Arial"/>
              </a:rPr>
              <a:t> </a:t>
            </a:r>
            <a:r>
              <a:rPr sz="2018">
                <a:solidFill>
                  <a:srgbClr val="231F20"/>
                </a:solidFill>
                <a:latin typeface="Arial"/>
                <a:cs typeface="Arial"/>
              </a:rPr>
              <a:t>solution</a:t>
            </a:r>
            <a:r>
              <a:rPr sz="2018" spc="53">
                <a:solidFill>
                  <a:srgbClr val="231F20"/>
                </a:solidFill>
                <a:latin typeface="Arial"/>
                <a:cs typeface="Arial"/>
              </a:rPr>
              <a:t> </a:t>
            </a:r>
            <a:r>
              <a:rPr sz="2018" spc="-30">
                <a:solidFill>
                  <a:srgbClr val="231F20"/>
                </a:solidFill>
                <a:latin typeface="Arial"/>
                <a:cs typeface="Arial"/>
              </a:rPr>
              <a:t>that </a:t>
            </a:r>
            <a:r>
              <a:rPr sz="2018">
                <a:solidFill>
                  <a:srgbClr val="231F20"/>
                </a:solidFill>
                <a:latin typeface="Arial"/>
                <a:cs typeface="Arial"/>
              </a:rPr>
              <a:t>works</a:t>
            </a:r>
            <a:r>
              <a:rPr sz="2018" spc="106">
                <a:solidFill>
                  <a:srgbClr val="231F20"/>
                </a:solidFill>
                <a:latin typeface="Arial"/>
                <a:cs typeface="Arial"/>
              </a:rPr>
              <a:t> </a:t>
            </a:r>
            <a:r>
              <a:rPr sz="2018">
                <a:solidFill>
                  <a:srgbClr val="231F20"/>
                </a:solidFill>
                <a:latin typeface="Arial"/>
                <a:cs typeface="Arial"/>
              </a:rPr>
              <a:t>for</a:t>
            </a:r>
            <a:r>
              <a:rPr sz="2018" spc="112">
                <a:solidFill>
                  <a:srgbClr val="231F20"/>
                </a:solidFill>
                <a:latin typeface="Arial"/>
                <a:cs typeface="Arial"/>
              </a:rPr>
              <a:t> </a:t>
            </a:r>
            <a:r>
              <a:rPr sz="2018" spc="-15">
                <a:solidFill>
                  <a:srgbClr val="231F20"/>
                </a:solidFill>
                <a:latin typeface="Arial"/>
                <a:cs typeface="Arial"/>
              </a:rPr>
              <a:t>everyone</a:t>
            </a:r>
            <a:endParaRPr sz="2018">
              <a:latin typeface="Arial"/>
              <a:cs typeface="Arial"/>
            </a:endParaRPr>
          </a:p>
        </p:txBody>
      </p:sp>
      <p:sp>
        <p:nvSpPr>
          <p:cNvPr id="46" name="object 46">
            <a:extLst>
              <a:ext uri="{FF2B5EF4-FFF2-40B4-BE49-F238E27FC236}">
                <a16:creationId xmlns:a16="http://schemas.microsoft.com/office/drawing/2014/main" id="{8F407FBE-7877-CEFF-CF8F-C458FCE0ED8A}"/>
              </a:ext>
            </a:extLst>
          </p:cNvPr>
          <p:cNvSpPr txBox="1"/>
          <p:nvPr/>
        </p:nvSpPr>
        <p:spPr>
          <a:xfrm>
            <a:off x="6223480" y="5309066"/>
            <a:ext cx="1353040"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Ask</a:t>
            </a:r>
            <a:r>
              <a:rPr sz="2018" spc="-21">
                <a:solidFill>
                  <a:srgbClr val="231F20"/>
                </a:solidFill>
                <a:latin typeface="Arial"/>
                <a:cs typeface="Arial"/>
              </a:rPr>
              <a:t> </a:t>
            </a:r>
            <a:r>
              <a:rPr sz="2018" spc="97">
                <a:solidFill>
                  <a:srgbClr val="231F20"/>
                </a:solidFill>
                <a:latin typeface="Arial"/>
                <a:cs typeface="Arial"/>
              </a:rPr>
              <a:t>if</a:t>
            </a:r>
            <a:r>
              <a:rPr sz="2018" spc="-21">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47" name="object 47">
            <a:extLst>
              <a:ext uri="{FF2B5EF4-FFF2-40B4-BE49-F238E27FC236}">
                <a16:creationId xmlns:a16="http://schemas.microsoft.com/office/drawing/2014/main" id="{BE1BFE48-F0E3-E540-B66F-F49623BD03A3}"/>
              </a:ext>
            </a:extLst>
          </p:cNvPr>
          <p:cNvSpPr txBox="1"/>
          <p:nvPr/>
        </p:nvSpPr>
        <p:spPr>
          <a:xfrm>
            <a:off x="6076335" y="5584872"/>
            <a:ext cx="1646434"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has</a:t>
            </a:r>
            <a:r>
              <a:rPr sz="2018" spc="-74">
                <a:solidFill>
                  <a:srgbClr val="231F20"/>
                </a:solidFill>
                <a:latin typeface="Arial"/>
                <a:cs typeface="Arial"/>
              </a:rPr>
              <a:t> </a:t>
            </a:r>
            <a:r>
              <a:rPr sz="2018" spc="-15">
                <a:solidFill>
                  <a:srgbClr val="231F20"/>
                </a:solidFill>
                <a:latin typeface="Arial"/>
                <a:cs typeface="Arial"/>
              </a:rPr>
              <a:t>happened</a:t>
            </a:r>
            <a:endParaRPr sz="2018">
              <a:latin typeface="Arial"/>
              <a:cs typeface="Arial"/>
            </a:endParaRPr>
          </a:p>
        </p:txBody>
      </p:sp>
      <p:sp>
        <p:nvSpPr>
          <p:cNvPr id="48" name="object 48">
            <a:extLst>
              <a:ext uri="{FF2B5EF4-FFF2-40B4-BE49-F238E27FC236}">
                <a16:creationId xmlns:a16="http://schemas.microsoft.com/office/drawing/2014/main" id="{CEA271A1-1CAA-792D-AC2D-B8486280BFCF}"/>
              </a:ext>
            </a:extLst>
          </p:cNvPr>
          <p:cNvSpPr txBox="1"/>
          <p:nvPr/>
        </p:nvSpPr>
        <p:spPr>
          <a:xfrm>
            <a:off x="5770334" y="6291317"/>
            <a:ext cx="2260761"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617198" marR="7597" indent="-599156">
              <a:lnSpc>
                <a:spcPts val="2168"/>
              </a:lnSpc>
              <a:spcBef>
                <a:spcPts val="434"/>
              </a:spcBef>
            </a:pPr>
            <a:r>
              <a:rPr sz="2018">
                <a:solidFill>
                  <a:srgbClr val="231F20"/>
                </a:solidFill>
                <a:latin typeface="Arial"/>
                <a:cs typeface="Arial"/>
              </a:rPr>
              <a:t>Name</a:t>
            </a:r>
            <a:r>
              <a:rPr sz="2018" spc="-112">
                <a:solidFill>
                  <a:srgbClr val="231F20"/>
                </a:solidFill>
                <a:latin typeface="Arial"/>
                <a:cs typeface="Arial"/>
              </a:rPr>
              <a:t> </a:t>
            </a:r>
            <a:r>
              <a:rPr sz="2018">
                <a:solidFill>
                  <a:srgbClr val="231F20"/>
                </a:solidFill>
                <a:latin typeface="Arial"/>
                <a:cs typeface="Arial"/>
              </a:rPr>
              <a:t>and</a:t>
            </a:r>
            <a:r>
              <a:rPr sz="2018" spc="-112">
                <a:solidFill>
                  <a:srgbClr val="231F20"/>
                </a:solidFill>
                <a:latin typeface="Arial"/>
                <a:cs typeface="Arial"/>
              </a:rPr>
              <a:t> </a:t>
            </a:r>
            <a:r>
              <a:rPr sz="2018" spc="-15">
                <a:solidFill>
                  <a:srgbClr val="231F20"/>
                </a:solidFill>
                <a:latin typeface="Arial"/>
                <a:cs typeface="Arial"/>
              </a:rPr>
              <a:t>describe </a:t>
            </a:r>
            <a:r>
              <a:rPr sz="2018">
                <a:solidFill>
                  <a:srgbClr val="231F20"/>
                </a:solidFill>
                <a:latin typeface="Arial"/>
                <a:cs typeface="Arial"/>
              </a:rPr>
              <a:t>the</a:t>
            </a:r>
            <a:r>
              <a:rPr sz="2018" spc="-7">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p:txBody>
      </p:sp>
      <p:sp>
        <p:nvSpPr>
          <p:cNvPr id="49" name="object 49">
            <a:extLst>
              <a:ext uri="{FF2B5EF4-FFF2-40B4-BE49-F238E27FC236}">
                <a16:creationId xmlns:a16="http://schemas.microsoft.com/office/drawing/2014/main" id="{1D41E4B2-9816-118E-9BE0-1AA931F99B44}"/>
              </a:ext>
            </a:extLst>
          </p:cNvPr>
          <p:cNvSpPr txBox="1"/>
          <p:nvPr/>
        </p:nvSpPr>
        <p:spPr>
          <a:xfrm>
            <a:off x="5717884" y="7219744"/>
            <a:ext cx="2366156"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51926" marR="7597" indent="-133886">
              <a:lnSpc>
                <a:spcPts val="2168"/>
              </a:lnSpc>
              <a:spcBef>
                <a:spcPts val="434"/>
              </a:spcBef>
            </a:pPr>
            <a:r>
              <a:rPr sz="2018">
                <a:solidFill>
                  <a:srgbClr val="231F20"/>
                </a:solidFill>
                <a:latin typeface="Arial"/>
                <a:cs typeface="Arial"/>
              </a:rPr>
              <a:t>Communicate</a:t>
            </a:r>
            <a:r>
              <a:rPr sz="2018" spc="59">
                <a:solidFill>
                  <a:srgbClr val="231F20"/>
                </a:solidFill>
                <a:latin typeface="Arial"/>
                <a:cs typeface="Arial"/>
              </a:rPr>
              <a:t> </a:t>
            </a:r>
            <a:r>
              <a:rPr sz="2018" spc="-15">
                <a:solidFill>
                  <a:srgbClr val="231F20"/>
                </a:solidFill>
                <a:latin typeface="Arial"/>
                <a:cs typeface="Arial"/>
              </a:rPr>
              <a:t>about </a:t>
            </a:r>
            <a:r>
              <a:rPr sz="2018">
                <a:solidFill>
                  <a:srgbClr val="231F20"/>
                </a:solidFill>
                <a:latin typeface="Arial"/>
                <a:cs typeface="Arial"/>
              </a:rPr>
              <a:t>harm</a:t>
            </a:r>
            <a:r>
              <a:rPr sz="2018" spc="-36">
                <a:solidFill>
                  <a:srgbClr val="231F20"/>
                </a:solidFill>
                <a:latin typeface="Arial"/>
                <a:cs typeface="Arial"/>
              </a:rPr>
              <a:t> </a:t>
            </a:r>
            <a:r>
              <a:rPr sz="2018" spc="-15">
                <a:solidFill>
                  <a:srgbClr val="231F20"/>
                </a:solidFill>
                <a:latin typeface="Arial"/>
                <a:cs typeface="Arial"/>
              </a:rPr>
              <a:t>experienced</a:t>
            </a:r>
            <a:endParaRPr sz="2018">
              <a:latin typeface="Arial"/>
              <a:cs typeface="Arial"/>
            </a:endParaRPr>
          </a:p>
        </p:txBody>
      </p:sp>
      <p:sp>
        <p:nvSpPr>
          <p:cNvPr id="50" name="object 50">
            <a:extLst>
              <a:ext uri="{FF2B5EF4-FFF2-40B4-BE49-F238E27FC236}">
                <a16:creationId xmlns:a16="http://schemas.microsoft.com/office/drawing/2014/main" id="{7B437F15-AB08-C901-A414-3FC333192474}"/>
              </a:ext>
            </a:extLst>
          </p:cNvPr>
          <p:cNvSpPr txBox="1"/>
          <p:nvPr/>
        </p:nvSpPr>
        <p:spPr>
          <a:xfrm>
            <a:off x="5578437" y="8148164"/>
            <a:ext cx="2645310" cy="1520306"/>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362722" marR="353227" indent="950" algn="ctr">
              <a:lnSpc>
                <a:spcPts val="2168"/>
              </a:lnSpc>
              <a:spcBef>
                <a:spcPts val="434"/>
              </a:spcBef>
            </a:pPr>
            <a:r>
              <a:rPr sz="2018">
                <a:solidFill>
                  <a:srgbClr val="231F20"/>
                </a:solidFill>
                <a:latin typeface="Arial"/>
                <a:cs typeface="Arial"/>
              </a:rPr>
              <a:t>Describe</a:t>
            </a:r>
            <a:r>
              <a:rPr sz="2018" spc="-142">
                <a:solidFill>
                  <a:srgbClr val="231F20"/>
                </a:solidFill>
                <a:latin typeface="Arial"/>
                <a:cs typeface="Arial"/>
              </a:rPr>
              <a:t> </a:t>
            </a:r>
            <a:r>
              <a:rPr sz="2018" spc="-30">
                <a:solidFill>
                  <a:srgbClr val="231F20"/>
                </a:solidFill>
                <a:latin typeface="Arial"/>
                <a:cs typeface="Arial"/>
              </a:rPr>
              <a:t>what </a:t>
            </a:r>
            <a:r>
              <a:rPr sz="2018">
                <a:solidFill>
                  <a:srgbClr val="231F20"/>
                </a:solidFill>
                <a:latin typeface="Arial"/>
                <a:cs typeface="Arial"/>
              </a:rPr>
              <a:t>caused</a:t>
            </a:r>
            <a:r>
              <a:rPr sz="2018" spc="-53">
                <a:solidFill>
                  <a:srgbClr val="231F20"/>
                </a:solidFill>
                <a:latin typeface="Arial"/>
                <a:cs typeface="Arial"/>
              </a:rPr>
              <a:t> </a:t>
            </a:r>
            <a:r>
              <a:rPr sz="2018">
                <a:solidFill>
                  <a:srgbClr val="231F20"/>
                </a:solidFill>
                <a:latin typeface="Arial"/>
                <a:cs typeface="Arial"/>
              </a:rPr>
              <a:t>the</a:t>
            </a:r>
            <a:r>
              <a:rPr sz="2018" spc="-53">
                <a:solidFill>
                  <a:srgbClr val="231F20"/>
                </a:solidFill>
                <a:latin typeface="Arial"/>
                <a:cs typeface="Arial"/>
              </a:rPr>
              <a:t> </a:t>
            </a:r>
            <a:r>
              <a:rPr sz="2018" spc="-30">
                <a:solidFill>
                  <a:srgbClr val="231F20"/>
                </a:solidFill>
                <a:latin typeface="Arial"/>
                <a:cs typeface="Arial"/>
              </a:rPr>
              <a:t>harm</a:t>
            </a:r>
            <a:endParaRPr sz="2018">
              <a:latin typeface="Arial"/>
              <a:cs typeface="Arial"/>
            </a:endParaRPr>
          </a:p>
          <a:p>
            <a:pPr>
              <a:spcBef>
                <a:spcPts val="224"/>
              </a:spcBef>
            </a:pPr>
            <a:endParaRPr sz="2018">
              <a:latin typeface="Arial"/>
              <a:cs typeface="Arial"/>
            </a:endParaRPr>
          </a:p>
          <a:p>
            <a:pPr marL="18042" marR="7597" indent="-950" algn="ctr">
              <a:lnSpc>
                <a:spcPts val="2168"/>
              </a:lnSpc>
            </a:pPr>
            <a:r>
              <a:rPr sz="2018" spc="-30">
                <a:solidFill>
                  <a:srgbClr val="231F20"/>
                </a:solidFill>
                <a:latin typeface="Arial"/>
                <a:cs typeface="Arial"/>
              </a:rPr>
              <a:t>Share</a:t>
            </a:r>
            <a:r>
              <a:rPr sz="2018" spc="15">
                <a:solidFill>
                  <a:srgbClr val="231F20"/>
                </a:solidFill>
                <a:latin typeface="Arial"/>
                <a:cs typeface="Arial"/>
              </a:rPr>
              <a:t> </a:t>
            </a:r>
            <a:r>
              <a:rPr sz="2018">
                <a:solidFill>
                  <a:srgbClr val="231F20"/>
                </a:solidFill>
                <a:latin typeface="Arial"/>
                <a:cs typeface="Arial"/>
              </a:rPr>
              <a:t>feedback</a:t>
            </a:r>
            <a:r>
              <a:rPr sz="2018" spc="15">
                <a:solidFill>
                  <a:srgbClr val="231F20"/>
                </a:solidFill>
                <a:latin typeface="Arial"/>
                <a:cs typeface="Arial"/>
              </a:rPr>
              <a:t> </a:t>
            </a:r>
            <a:r>
              <a:rPr sz="2018" spc="-15">
                <a:solidFill>
                  <a:srgbClr val="231F20"/>
                </a:solidFill>
                <a:latin typeface="Arial"/>
                <a:cs typeface="Arial"/>
              </a:rPr>
              <a:t>about </a:t>
            </a:r>
            <a:r>
              <a:rPr sz="2018">
                <a:solidFill>
                  <a:srgbClr val="231F20"/>
                </a:solidFill>
                <a:latin typeface="Arial"/>
                <a:cs typeface="Arial"/>
              </a:rPr>
              <a:t>the</a:t>
            </a:r>
            <a:r>
              <a:rPr sz="2018" spc="45">
                <a:solidFill>
                  <a:srgbClr val="231F20"/>
                </a:solidFill>
                <a:latin typeface="Arial"/>
                <a:cs typeface="Arial"/>
              </a:rPr>
              <a:t> </a:t>
            </a:r>
            <a:r>
              <a:rPr sz="2018">
                <a:solidFill>
                  <a:srgbClr val="231F20"/>
                </a:solidFill>
                <a:latin typeface="Arial"/>
                <a:cs typeface="Arial"/>
              </a:rPr>
              <a:t>support</a:t>
            </a:r>
            <a:r>
              <a:rPr sz="2018" spc="53">
                <a:solidFill>
                  <a:srgbClr val="231F20"/>
                </a:solidFill>
                <a:latin typeface="Arial"/>
                <a:cs typeface="Arial"/>
              </a:rPr>
              <a:t> </a:t>
            </a:r>
            <a:r>
              <a:rPr sz="2018">
                <a:solidFill>
                  <a:srgbClr val="231F20"/>
                </a:solidFill>
                <a:latin typeface="Arial"/>
                <a:cs typeface="Arial"/>
              </a:rPr>
              <a:t>we</a:t>
            </a:r>
            <a:r>
              <a:rPr sz="2018" spc="53">
                <a:solidFill>
                  <a:srgbClr val="231F20"/>
                </a:solidFill>
                <a:latin typeface="Arial"/>
                <a:cs typeface="Arial"/>
              </a:rPr>
              <a:t> </a:t>
            </a:r>
            <a:r>
              <a:rPr sz="2018" spc="-15">
                <a:solidFill>
                  <a:srgbClr val="231F20"/>
                </a:solidFill>
                <a:latin typeface="Arial"/>
                <a:cs typeface="Arial"/>
              </a:rPr>
              <a:t>receive</a:t>
            </a:r>
            <a:endParaRPr sz="2018">
              <a:latin typeface="Arial"/>
              <a:cs typeface="Arial"/>
            </a:endParaRPr>
          </a:p>
        </p:txBody>
      </p:sp>
      <p:sp>
        <p:nvSpPr>
          <p:cNvPr id="51" name="object 51">
            <a:extLst>
              <a:ext uri="{FF2B5EF4-FFF2-40B4-BE49-F238E27FC236}">
                <a16:creationId xmlns:a16="http://schemas.microsoft.com/office/drawing/2014/main" id="{E54B8A8A-F41D-BAC8-E7AD-39EF7130A8C3}"/>
              </a:ext>
            </a:extLst>
          </p:cNvPr>
          <p:cNvSpPr txBox="1"/>
          <p:nvPr/>
        </p:nvSpPr>
        <p:spPr>
          <a:xfrm>
            <a:off x="5544138" y="10005012"/>
            <a:ext cx="2712724" cy="619867"/>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229788" marR="7597" indent="-211746">
              <a:lnSpc>
                <a:spcPts val="2168"/>
              </a:lnSpc>
              <a:spcBef>
                <a:spcPts val="434"/>
              </a:spcBef>
            </a:pPr>
            <a:r>
              <a:rPr sz="2018">
                <a:solidFill>
                  <a:srgbClr val="231F20"/>
                </a:solidFill>
                <a:latin typeface="Arial"/>
                <a:cs typeface="Arial"/>
              </a:rPr>
              <a:t>Ask</a:t>
            </a:r>
            <a:r>
              <a:rPr sz="2018" spc="82">
                <a:solidFill>
                  <a:srgbClr val="231F20"/>
                </a:solidFill>
                <a:latin typeface="Arial"/>
                <a:cs typeface="Arial"/>
              </a:rPr>
              <a:t> </a:t>
            </a:r>
            <a:r>
              <a:rPr sz="2018">
                <a:solidFill>
                  <a:srgbClr val="231F20"/>
                </a:solidFill>
                <a:latin typeface="Arial"/>
                <a:cs typeface="Arial"/>
              </a:rPr>
              <a:t>for</a:t>
            </a:r>
            <a:r>
              <a:rPr sz="2018" spc="91">
                <a:solidFill>
                  <a:srgbClr val="231F20"/>
                </a:solidFill>
                <a:latin typeface="Arial"/>
                <a:cs typeface="Arial"/>
              </a:rPr>
              <a:t> </a:t>
            </a:r>
            <a:r>
              <a:rPr sz="2018">
                <a:solidFill>
                  <a:srgbClr val="231F20"/>
                </a:solidFill>
                <a:latin typeface="Arial"/>
                <a:cs typeface="Arial"/>
              </a:rPr>
              <a:t>feedback</a:t>
            </a:r>
            <a:r>
              <a:rPr sz="2018" spc="91">
                <a:solidFill>
                  <a:srgbClr val="231F20"/>
                </a:solidFill>
                <a:latin typeface="Arial"/>
                <a:cs typeface="Arial"/>
              </a:rPr>
              <a:t> </a:t>
            </a:r>
            <a:r>
              <a:rPr sz="2018" spc="-15">
                <a:solidFill>
                  <a:srgbClr val="231F20"/>
                </a:solidFill>
                <a:latin typeface="Arial"/>
                <a:cs typeface="Arial"/>
              </a:rPr>
              <a:t>about </a:t>
            </a:r>
            <a:r>
              <a:rPr sz="2018">
                <a:solidFill>
                  <a:srgbClr val="231F20"/>
                </a:solidFill>
                <a:latin typeface="Arial"/>
                <a:cs typeface="Arial"/>
              </a:rPr>
              <a:t>the</a:t>
            </a:r>
            <a:r>
              <a:rPr sz="2018" spc="45">
                <a:solidFill>
                  <a:srgbClr val="231F20"/>
                </a:solidFill>
                <a:latin typeface="Arial"/>
                <a:cs typeface="Arial"/>
              </a:rPr>
              <a:t> </a:t>
            </a:r>
            <a:r>
              <a:rPr sz="2018">
                <a:solidFill>
                  <a:srgbClr val="231F20"/>
                </a:solidFill>
                <a:latin typeface="Arial"/>
                <a:cs typeface="Arial"/>
              </a:rPr>
              <a:t>support</a:t>
            </a:r>
            <a:r>
              <a:rPr sz="2018" spc="53">
                <a:solidFill>
                  <a:srgbClr val="231F20"/>
                </a:solidFill>
                <a:latin typeface="Arial"/>
                <a:cs typeface="Arial"/>
              </a:rPr>
              <a:t> </a:t>
            </a:r>
            <a:r>
              <a:rPr sz="2018">
                <a:solidFill>
                  <a:srgbClr val="231F20"/>
                </a:solidFill>
                <a:latin typeface="Arial"/>
                <a:cs typeface="Arial"/>
              </a:rPr>
              <a:t>we</a:t>
            </a:r>
            <a:r>
              <a:rPr sz="2018" spc="53">
                <a:solidFill>
                  <a:srgbClr val="231F20"/>
                </a:solidFill>
                <a:latin typeface="Arial"/>
                <a:cs typeface="Arial"/>
              </a:rPr>
              <a:t> </a:t>
            </a:r>
            <a:r>
              <a:rPr sz="2018" spc="-30">
                <a:solidFill>
                  <a:srgbClr val="231F20"/>
                </a:solidFill>
                <a:latin typeface="Arial"/>
                <a:cs typeface="Arial"/>
              </a:rPr>
              <a:t>give</a:t>
            </a:r>
            <a:endParaRPr sz="2018">
              <a:latin typeface="Arial"/>
              <a:cs typeface="Arial"/>
            </a:endParaRPr>
          </a:p>
        </p:txBody>
      </p:sp>
      <p:sp>
        <p:nvSpPr>
          <p:cNvPr id="52" name="object 52">
            <a:extLst>
              <a:ext uri="{FF2B5EF4-FFF2-40B4-BE49-F238E27FC236}">
                <a16:creationId xmlns:a16="http://schemas.microsoft.com/office/drawing/2014/main" id="{887B12D2-74EC-8089-44B9-6688D6C7791A}"/>
              </a:ext>
            </a:extLst>
          </p:cNvPr>
          <p:cNvSpPr/>
          <p:nvPr/>
        </p:nvSpPr>
        <p:spPr>
          <a:xfrm>
            <a:off x="14741240" y="5284086"/>
            <a:ext cx="3026060" cy="1326450"/>
          </a:xfrm>
          <a:custGeom>
            <a:avLst/>
            <a:gdLst/>
            <a:ahLst/>
            <a:cxnLst/>
            <a:rect l="l" t="t" r="r" b="b"/>
            <a:pathLst>
              <a:path w="2023745" h="887095">
                <a:moveTo>
                  <a:pt x="1580095" y="0"/>
                </a:moveTo>
                <a:lnTo>
                  <a:pt x="443445" y="0"/>
                </a:lnTo>
                <a:lnTo>
                  <a:pt x="395127" y="2602"/>
                </a:lnTo>
                <a:lnTo>
                  <a:pt x="348316" y="10228"/>
                </a:lnTo>
                <a:lnTo>
                  <a:pt x="303283" y="22607"/>
                </a:lnTo>
                <a:lnTo>
                  <a:pt x="260297" y="39469"/>
                </a:lnTo>
                <a:lnTo>
                  <a:pt x="219630" y="60543"/>
                </a:lnTo>
                <a:lnTo>
                  <a:pt x="181553" y="85559"/>
                </a:lnTo>
                <a:lnTo>
                  <a:pt x="146335" y="114247"/>
                </a:lnTo>
                <a:lnTo>
                  <a:pt x="114247" y="146335"/>
                </a:lnTo>
                <a:lnTo>
                  <a:pt x="85559" y="181553"/>
                </a:lnTo>
                <a:lnTo>
                  <a:pt x="60543" y="219630"/>
                </a:lnTo>
                <a:lnTo>
                  <a:pt x="39469" y="260297"/>
                </a:lnTo>
                <a:lnTo>
                  <a:pt x="22607" y="303283"/>
                </a:lnTo>
                <a:lnTo>
                  <a:pt x="10228" y="348316"/>
                </a:lnTo>
                <a:lnTo>
                  <a:pt x="2602" y="395127"/>
                </a:lnTo>
                <a:lnTo>
                  <a:pt x="0" y="443445"/>
                </a:lnTo>
                <a:lnTo>
                  <a:pt x="2602" y="491763"/>
                </a:lnTo>
                <a:lnTo>
                  <a:pt x="10228" y="538574"/>
                </a:lnTo>
                <a:lnTo>
                  <a:pt x="22607" y="583607"/>
                </a:lnTo>
                <a:lnTo>
                  <a:pt x="39469" y="626591"/>
                </a:lnTo>
                <a:lnTo>
                  <a:pt x="60543" y="667257"/>
                </a:lnTo>
                <a:lnTo>
                  <a:pt x="85559" y="705334"/>
                </a:lnTo>
                <a:lnTo>
                  <a:pt x="114247" y="740551"/>
                </a:lnTo>
                <a:lnTo>
                  <a:pt x="146335" y="772637"/>
                </a:lnTo>
                <a:lnTo>
                  <a:pt x="181553" y="801323"/>
                </a:lnTo>
                <a:lnTo>
                  <a:pt x="219630" y="826338"/>
                </a:lnTo>
                <a:lnTo>
                  <a:pt x="260297" y="847411"/>
                </a:lnTo>
                <a:lnTo>
                  <a:pt x="303283" y="864273"/>
                </a:lnTo>
                <a:lnTo>
                  <a:pt x="348316" y="876651"/>
                </a:lnTo>
                <a:lnTo>
                  <a:pt x="395127" y="884277"/>
                </a:lnTo>
                <a:lnTo>
                  <a:pt x="443445" y="886879"/>
                </a:lnTo>
                <a:lnTo>
                  <a:pt x="1580095" y="886879"/>
                </a:lnTo>
                <a:lnTo>
                  <a:pt x="1628413" y="884277"/>
                </a:lnTo>
                <a:lnTo>
                  <a:pt x="1675224" y="876651"/>
                </a:lnTo>
                <a:lnTo>
                  <a:pt x="1720258" y="864273"/>
                </a:lnTo>
                <a:lnTo>
                  <a:pt x="1763243" y="847411"/>
                </a:lnTo>
                <a:lnTo>
                  <a:pt x="1803910" y="826338"/>
                </a:lnTo>
                <a:lnTo>
                  <a:pt x="1841988" y="801323"/>
                </a:lnTo>
                <a:lnTo>
                  <a:pt x="1877206" y="772637"/>
                </a:lnTo>
                <a:lnTo>
                  <a:pt x="1909294" y="740551"/>
                </a:lnTo>
                <a:lnTo>
                  <a:pt x="1937982" y="705334"/>
                </a:lnTo>
                <a:lnTo>
                  <a:pt x="1962998" y="667257"/>
                </a:lnTo>
                <a:lnTo>
                  <a:pt x="1984072" y="626591"/>
                </a:lnTo>
                <a:lnTo>
                  <a:pt x="2000934" y="583607"/>
                </a:lnTo>
                <a:lnTo>
                  <a:pt x="2013313" y="538574"/>
                </a:lnTo>
                <a:lnTo>
                  <a:pt x="2020939" y="491763"/>
                </a:lnTo>
                <a:lnTo>
                  <a:pt x="2023541" y="443445"/>
                </a:lnTo>
                <a:lnTo>
                  <a:pt x="2020939" y="395127"/>
                </a:lnTo>
                <a:lnTo>
                  <a:pt x="2013313" y="348316"/>
                </a:lnTo>
                <a:lnTo>
                  <a:pt x="2000934" y="303283"/>
                </a:lnTo>
                <a:lnTo>
                  <a:pt x="1984072" y="260297"/>
                </a:lnTo>
                <a:lnTo>
                  <a:pt x="1962998" y="219630"/>
                </a:lnTo>
                <a:lnTo>
                  <a:pt x="1937982" y="181553"/>
                </a:lnTo>
                <a:lnTo>
                  <a:pt x="1909294" y="146335"/>
                </a:lnTo>
                <a:lnTo>
                  <a:pt x="1877206" y="114247"/>
                </a:lnTo>
                <a:lnTo>
                  <a:pt x="1841988" y="85559"/>
                </a:lnTo>
                <a:lnTo>
                  <a:pt x="1803910" y="60543"/>
                </a:lnTo>
                <a:lnTo>
                  <a:pt x="1763243" y="39469"/>
                </a:lnTo>
                <a:lnTo>
                  <a:pt x="1720258" y="22607"/>
                </a:lnTo>
                <a:lnTo>
                  <a:pt x="1675224" y="10228"/>
                </a:lnTo>
                <a:lnTo>
                  <a:pt x="1628413" y="2602"/>
                </a:lnTo>
                <a:lnTo>
                  <a:pt x="1580095" y="0"/>
                </a:lnTo>
                <a:close/>
              </a:path>
            </a:pathLst>
          </a:custGeom>
          <a:solidFill>
            <a:srgbClr val="E0EADD"/>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53" name="object 53">
            <a:extLst>
              <a:ext uri="{FF2B5EF4-FFF2-40B4-BE49-F238E27FC236}">
                <a16:creationId xmlns:a16="http://schemas.microsoft.com/office/drawing/2014/main" id="{9666A1CA-D764-5DDB-BD1F-A23B152EE5DA}"/>
              </a:ext>
            </a:extLst>
          </p:cNvPr>
          <p:cNvSpPr/>
          <p:nvPr/>
        </p:nvSpPr>
        <p:spPr>
          <a:xfrm>
            <a:off x="14741242" y="6728551"/>
            <a:ext cx="3026060" cy="1103321"/>
          </a:xfrm>
          <a:custGeom>
            <a:avLst/>
            <a:gdLst/>
            <a:ahLst/>
            <a:cxnLst/>
            <a:rect l="l" t="t" r="r" b="b"/>
            <a:pathLst>
              <a:path w="2023745" h="737870">
                <a:moveTo>
                  <a:pt x="1654733" y="0"/>
                </a:moveTo>
                <a:lnTo>
                  <a:pt x="368807" y="0"/>
                </a:lnTo>
                <a:lnTo>
                  <a:pt x="322546" y="2873"/>
                </a:lnTo>
                <a:lnTo>
                  <a:pt x="277999" y="11264"/>
                </a:lnTo>
                <a:lnTo>
                  <a:pt x="235512" y="24825"/>
                </a:lnTo>
                <a:lnTo>
                  <a:pt x="195431" y="43212"/>
                </a:lnTo>
                <a:lnTo>
                  <a:pt x="158101" y="66079"/>
                </a:lnTo>
                <a:lnTo>
                  <a:pt x="123869" y="93080"/>
                </a:lnTo>
                <a:lnTo>
                  <a:pt x="93080" y="123869"/>
                </a:lnTo>
                <a:lnTo>
                  <a:pt x="66079" y="158101"/>
                </a:lnTo>
                <a:lnTo>
                  <a:pt x="43212" y="195431"/>
                </a:lnTo>
                <a:lnTo>
                  <a:pt x="24825" y="235512"/>
                </a:lnTo>
                <a:lnTo>
                  <a:pt x="11264" y="277999"/>
                </a:lnTo>
                <a:lnTo>
                  <a:pt x="2873" y="322546"/>
                </a:lnTo>
                <a:lnTo>
                  <a:pt x="0" y="368808"/>
                </a:lnTo>
                <a:lnTo>
                  <a:pt x="2873" y="415069"/>
                </a:lnTo>
                <a:lnTo>
                  <a:pt x="11264" y="459616"/>
                </a:lnTo>
                <a:lnTo>
                  <a:pt x="24825" y="502103"/>
                </a:lnTo>
                <a:lnTo>
                  <a:pt x="43212" y="542184"/>
                </a:lnTo>
                <a:lnTo>
                  <a:pt x="66079" y="579514"/>
                </a:lnTo>
                <a:lnTo>
                  <a:pt x="93080" y="613746"/>
                </a:lnTo>
                <a:lnTo>
                  <a:pt x="123869" y="644535"/>
                </a:lnTo>
                <a:lnTo>
                  <a:pt x="158101" y="671536"/>
                </a:lnTo>
                <a:lnTo>
                  <a:pt x="195431" y="694403"/>
                </a:lnTo>
                <a:lnTo>
                  <a:pt x="235512" y="712790"/>
                </a:lnTo>
                <a:lnTo>
                  <a:pt x="277999" y="726351"/>
                </a:lnTo>
                <a:lnTo>
                  <a:pt x="322546" y="734742"/>
                </a:lnTo>
                <a:lnTo>
                  <a:pt x="368807" y="737616"/>
                </a:lnTo>
                <a:lnTo>
                  <a:pt x="1654733" y="737616"/>
                </a:lnTo>
                <a:lnTo>
                  <a:pt x="1700995" y="734742"/>
                </a:lnTo>
                <a:lnTo>
                  <a:pt x="1745541" y="726351"/>
                </a:lnTo>
                <a:lnTo>
                  <a:pt x="1788027" y="712790"/>
                </a:lnTo>
                <a:lnTo>
                  <a:pt x="1828107" y="694403"/>
                </a:lnTo>
                <a:lnTo>
                  <a:pt x="1865435" y="671536"/>
                </a:lnTo>
                <a:lnTo>
                  <a:pt x="1899666" y="644535"/>
                </a:lnTo>
                <a:lnTo>
                  <a:pt x="1930454" y="613746"/>
                </a:lnTo>
                <a:lnTo>
                  <a:pt x="1957453" y="579514"/>
                </a:lnTo>
                <a:lnTo>
                  <a:pt x="1980319" y="542184"/>
                </a:lnTo>
                <a:lnTo>
                  <a:pt x="1998705" y="502103"/>
                </a:lnTo>
                <a:lnTo>
                  <a:pt x="2012265" y="459616"/>
                </a:lnTo>
                <a:lnTo>
                  <a:pt x="2020655" y="415069"/>
                </a:lnTo>
                <a:lnTo>
                  <a:pt x="2023529" y="368808"/>
                </a:lnTo>
                <a:lnTo>
                  <a:pt x="2020655" y="322546"/>
                </a:lnTo>
                <a:lnTo>
                  <a:pt x="2012265" y="277999"/>
                </a:lnTo>
                <a:lnTo>
                  <a:pt x="1998705" y="235512"/>
                </a:lnTo>
                <a:lnTo>
                  <a:pt x="1980319" y="195431"/>
                </a:lnTo>
                <a:lnTo>
                  <a:pt x="1957453" y="158101"/>
                </a:lnTo>
                <a:lnTo>
                  <a:pt x="1930454" y="123869"/>
                </a:lnTo>
                <a:lnTo>
                  <a:pt x="1899666" y="93080"/>
                </a:lnTo>
                <a:lnTo>
                  <a:pt x="1865435" y="66079"/>
                </a:lnTo>
                <a:lnTo>
                  <a:pt x="1828107" y="43212"/>
                </a:lnTo>
                <a:lnTo>
                  <a:pt x="1788027" y="24825"/>
                </a:lnTo>
                <a:lnTo>
                  <a:pt x="1745541" y="11264"/>
                </a:lnTo>
                <a:lnTo>
                  <a:pt x="1700995" y="2873"/>
                </a:lnTo>
                <a:lnTo>
                  <a:pt x="1654733" y="0"/>
                </a:lnTo>
                <a:close/>
              </a:path>
            </a:pathLst>
          </a:custGeom>
          <a:solidFill>
            <a:srgbClr val="E0EADD"/>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54" name="object 54">
            <a:extLst>
              <a:ext uri="{FF2B5EF4-FFF2-40B4-BE49-F238E27FC236}">
                <a16:creationId xmlns:a16="http://schemas.microsoft.com/office/drawing/2014/main" id="{88E9B1A1-08D2-F379-8586-5EDF7BF5370A}"/>
              </a:ext>
            </a:extLst>
          </p:cNvPr>
          <p:cNvSpPr/>
          <p:nvPr/>
        </p:nvSpPr>
        <p:spPr>
          <a:xfrm>
            <a:off x="14741252" y="7954036"/>
            <a:ext cx="3026060" cy="1060592"/>
          </a:xfrm>
          <a:custGeom>
            <a:avLst/>
            <a:gdLst/>
            <a:ahLst/>
            <a:cxnLst/>
            <a:rect l="l" t="t" r="r" b="b"/>
            <a:pathLst>
              <a:path w="2023745" h="709295">
                <a:moveTo>
                  <a:pt x="1669148" y="0"/>
                </a:moveTo>
                <a:lnTo>
                  <a:pt x="354380" y="0"/>
                </a:lnTo>
                <a:lnTo>
                  <a:pt x="306293" y="3235"/>
                </a:lnTo>
                <a:lnTo>
                  <a:pt x="260172" y="12658"/>
                </a:lnTo>
                <a:lnTo>
                  <a:pt x="216439" y="27848"/>
                </a:lnTo>
                <a:lnTo>
                  <a:pt x="175517" y="48383"/>
                </a:lnTo>
                <a:lnTo>
                  <a:pt x="137829" y="73839"/>
                </a:lnTo>
                <a:lnTo>
                  <a:pt x="103795" y="103795"/>
                </a:lnTo>
                <a:lnTo>
                  <a:pt x="73839" y="137829"/>
                </a:lnTo>
                <a:lnTo>
                  <a:pt x="48383" y="175517"/>
                </a:lnTo>
                <a:lnTo>
                  <a:pt x="27848" y="216439"/>
                </a:lnTo>
                <a:lnTo>
                  <a:pt x="12658" y="260172"/>
                </a:lnTo>
                <a:lnTo>
                  <a:pt x="3235" y="306293"/>
                </a:lnTo>
                <a:lnTo>
                  <a:pt x="0" y="354380"/>
                </a:lnTo>
                <a:lnTo>
                  <a:pt x="3235" y="402471"/>
                </a:lnTo>
                <a:lnTo>
                  <a:pt x="12658" y="448594"/>
                </a:lnTo>
                <a:lnTo>
                  <a:pt x="27848" y="492329"/>
                </a:lnTo>
                <a:lnTo>
                  <a:pt x="48383" y="533252"/>
                </a:lnTo>
                <a:lnTo>
                  <a:pt x="73839" y="570942"/>
                </a:lnTo>
                <a:lnTo>
                  <a:pt x="103795" y="604977"/>
                </a:lnTo>
                <a:lnTo>
                  <a:pt x="137829" y="634933"/>
                </a:lnTo>
                <a:lnTo>
                  <a:pt x="175517" y="660390"/>
                </a:lnTo>
                <a:lnTo>
                  <a:pt x="216439" y="680925"/>
                </a:lnTo>
                <a:lnTo>
                  <a:pt x="260172" y="696115"/>
                </a:lnTo>
                <a:lnTo>
                  <a:pt x="306293" y="705539"/>
                </a:lnTo>
                <a:lnTo>
                  <a:pt x="354380" y="708774"/>
                </a:lnTo>
                <a:lnTo>
                  <a:pt x="1669148" y="708774"/>
                </a:lnTo>
                <a:lnTo>
                  <a:pt x="1717235" y="705539"/>
                </a:lnTo>
                <a:lnTo>
                  <a:pt x="1763356" y="696115"/>
                </a:lnTo>
                <a:lnTo>
                  <a:pt x="1807089" y="680925"/>
                </a:lnTo>
                <a:lnTo>
                  <a:pt x="1848011" y="660390"/>
                </a:lnTo>
                <a:lnTo>
                  <a:pt x="1885700" y="634933"/>
                </a:lnTo>
                <a:lnTo>
                  <a:pt x="1919733" y="604977"/>
                </a:lnTo>
                <a:lnTo>
                  <a:pt x="1949689" y="570942"/>
                </a:lnTo>
                <a:lnTo>
                  <a:pt x="1975145" y="533252"/>
                </a:lnTo>
                <a:lnTo>
                  <a:pt x="1995680" y="492329"/>
                </a:lnTo>
                <a:lnTo>
                  <a:pt x="2010870" y="448594"/>
                </a:lnTo>
                <a:lnTo>
                  <a:pt x="2020294" y="402471"/>
                </a:lnTo>
                <a:lnTo>
                  <a:pt x="2023529" y="354380"/>
                </a:lnTo>
                <a:lnTo>
                  <a:pt x="2020294" y="306293"/>
                </a:lnTo>
                <a:lnTo>
                  <a:pt x="2010870" y="260172"/>
                </a:lnTo>
                <a:lnTo>
                  <a:pt x="1995680" y="216439"/>
                </a:lnTo>
                <a:lnTo>
                  <a:pt x="1975145" y="175517"/>
                </a:lnTo>
                <a:lnTo>
                  <a:pt x="1949689" y="137829"/>
                </a:lnTo>
                <a:lnTo>
                  <a:pt x="1919733" y="103795"/>
                </a:lnTo>
                <a:lnTo>
                  <a:pt x="1885700" y="73839"/>
                </a:lnTo>
                <a:lnTo>
                  <a:pt x="1848011" y="48383"/>
                </a:lnTo>
                <a:lnTo>
                  <a:pt x="1807089" y="27848"/>
                </a:lnTo>
                <a:lnTo>
                  <a:pt x="1763356" y="12658"/>
                </a:lnTo>
                <a:lnTo>
                  <a:pt x="1717235" y="3235"/>
                </a:lnTo>
                <a:lnTo>
                  <a:pt x="1669148" y="0"/>
                </a:lnTo>
                <a:close/>
              </a:path>
            </a:pathLst>
          </a:custGeom>
          <a:solidFill>
            <a:srgbClr val="E0EADD"/>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55" name="object 55">
            <a:extLst>
              <a:ext uri="{FF2B5EF4-FFF2-40B4-BE49-F238E27FC236}">
                <a16:creationId xmlns:a16="http://schemas.microsoft.com/office/drawing/2014/main" id="{6B29D662-1062-89A7-C4AB-38522FC721E8}"/>
              </a:ext>
            </a:extLst>
          </p:cNvPr>
          <p:cNvSpPr/>
          <p:nvPr/>
        </p:nvSpPr>
        <p:spPr>
          <a:xfrm>
            <a:off x="14741242" y="9149373"/>
            <a:ext cx="3026060" cy="788085"/>
          </a:xfrm>
          <a:custGeom>
            <a:avLst/>
            <a:gdLst/>
            <a:ahLst/>
            <a:cxnLst/>
            <a:rect l="l" t="t" r="r" b="b"/>
            <a:pathLst>
              <a:path w="2023745" h="527050">
                <a:moveTo>
                  <a:pt x="1760245" y="0"/>
                </a:moveTo>
                <a:lnTo>
                  <a:pt x="263296" y="0"/>
                </a:lnTo>
                <a:lnTo>
                  <a:pt x="215968" y="4242"/>
                </a:lnTo>
                <a:lnTo>
                  <a:pt x="171423" y="16472"/>
                </a:lnTo>
                <a:lnTo>
                  <a:pt x="130405" y="35947"/>
                </a:lnTo>
                <a:lnTo>
                  <a:pt x="93657" y="61923"/>
                </a:lnTo>
                <a:lnTo>
                  <a:pt x="61923" y="93657"/>
                </a:lnTo>
                <a:lnTo>
                  <a:pt x="35947" y="130405"/>
                </a:lnTo>
                <a:lnTo>
                  <a:pt x="16472" y="171423"/>
                </a:lnTo>
                <a:lnTo>
                  <a:pt x="4242" y="215968"/>
                </a:lnTo>
                <a:lnTo>
                  <a:pt x="0" y="263296"/>
                </a:lnTo>
                <a:lnTo>
                  <a:pt x="4242" y="310624"/>
                </a:lnTo>
                <a:lnTo>
                  <a:pt x="16472" y="355169"/>
                </a:lnTo>
                <a:lnTo>
                  <a:pt x="35947" y="396187"/>
                </a:lnTo>
                <a:lnTo>
                  <a:pt x="61923" y="432935"/>
                </a:lnTo>
                <a:lnTo>
                  <a:pt x="93657" y="464668"/>
                </a:lnTo>
                <a:lnTo>
                  <a:pt x="130405" y="490645"/>
                </a:lnTo>
                <a:lnTo>
                  <a:pt x="171423" y="510120"/>
                </a:lnTo>
                <a:lnTo>
                  <a:pt x="215968" y="522350"/>
                </a:lnTo>
                <a:lnTo>
                  <a:pt x="263296" y="526592"/>
                </a:lnTo>
                <a:lnTo>
                  <a:pt x="1760245" y="526592"/>
                </a:lnTo>
                <a:lnTo>
                  <a:pt x="1807573" y="522350"/>
                </a:lnTo>
                <a:lnTo>
                  <a:pt x="1852118" y="510120"/>
                </a:lnTo>
                <a:lnTo>
                  <a:pt x="1893136" y="490645"/>
                </a:lnTo>
                <a:lnTo>
                  <a:pt x="1929884" y="464668"/>
                </a:lnTo>
                <a:lnTo>
                  <a:pt x="1961617" y="432935"/>
                </a:lnTo>
                <a:lnTo>
                  <a:pt x="1987594" y="396187"/>
                </a:lnTo>
                <a:lnTo>
                  <a:pt x="2007069" y="355169"/>
                </a:lnTo>
                <a:lnTo>
                  <a:pt x="2019299" y="310624"/>
                </a:lnTo>
                <a:lnTo>
                  <a:pt x="2023541" y="263296"/>
                </a:lnTo>
                <a:lnTo>
                  <a:pt x="2019299" y="215968"/>
                </a:lnTo>
                <a:lnTo>
                  <a:pt x="2007069" y="171423"/>
                </a:lnTo>
                <a:lnTo>
                  <a:pt x="1987594" y="130405"/>
                </a:lnTo>
                <a:lnTo>
                  <a:pt x="1961617" y="93657"/>
                </a:lnTo>
                <a:lnTo>
                  <a:pt x="1929884" y="61923"/>
                </a:lnTo>
                <a:lnTo>
                  <a:pt x="1893136" y="35947"/>
                </a:lnTo>
                <a:lnTo>
                  <a:pt x="1852118" y="16472"/>
                </a:lnTo>
                <a:lnTo>
                  <a:pt x="1807573" y="4242"/>
                </a:lnTo>
                <a:lnTo>
                  <a:pt x="1760245" y="0"/>
                </a:lnTo>
                <a:close/>
              </a:path>
            </a:pathLst>
          </a:custGeom>
          <a:solidFill>
            <a:srgbClr val="E0EADD"/>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56" name="object 56">
            <a:extLst>
              <a:ext uri="{FF2B5EF4-FFF2-40B4-BE49-F238E27FC236}">
                <a16:creationId xmlns:a16="http://schemas.microsoft.com/office/drawing/2014/main" id="{D58EA18F-FEDA-1683-3534-6454898E9AA7}"/>
              </a:ext>
            </a:extLst>
          </p:cNvPr>
          <p:cNvSpPr txBox="1"/>
          <p:nvPr/>
        </p:nvSpPr>
        <p:spPr>
          <a:xfrm>
            <a:off x="15248617" y="5312717"/>
            <a:ext cx="1981609" cy="329813"/>
          </a:xfrm>
          <a:prstGeom prst="rect">
            <a:avLst/>
          </a:prstGeom>
        </p:spPr>
        <p:txBody>
          <a:bodyPr vert="horz" wrap="square" lIns="0" tIns="1898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spcBef>
                <a:spcPts val="150"/>
              </a:spcBef>
            </a:pPr>
            <a:r>
              <a:rPr sz="2018">
                <a:solidFill>
                  <a:srgbClr val="231F20"/>
                </a:solidFill>
                <a:latin typeface="Arial"/>
                <a:cs typeface="Arial"/>
              </a:rPr>
              <a:t>Make</a:t>
            </a:r>
            <a:r>
              <a:rPr sz="2018" spc="-59">
                <a:solidFill>
                  <a:srgbClr val="231F20"/>
                </a:solidFill>
                <a:latin typeface="Arial"/>
                <a:cs typeface="Arial"/>
              </a:rPr>
              <a:t> </a:t>
            </a:r>
            <a:r>
              <a:rPr sz="2018">
                <a:solidFill>
                  <a:srgbClr val="231F20"/>
                </a:solidFill>
                <a:latin typeface="Arial"/>
                <a:cs typeface="Arial"/>
              </a:rPr>
              <a:t>changes</a:t>
            </a:r>
            <a:r>
              <a:rPr sz="2018" spc="-59">
                <a:solidFill>
                  <a:srgbClr val="231F20"/>
                </a:solidFill>
                <a:latin typeface="Arial"/>
                <a:cs typeface="Arial"/>
              </a:rPr>
              <a:t> </a:t>
            </a:r>
            <a:r>
              <a:rPr sz="2018" spc="-36">
                <a:solidFill>
                  <a:srgbClr val="231F20"/>
                </a:solidFill>
                <a:latin typeface="Arial"/>
                <a:cs typeface="Arial"/>
              </a:rPr>
              <a:t>in</a:t>
            </a:r>
            <a:endParaRPr sz="2018">
              <a:latin typeface="Arial"/>
              <a:cs typeface="Arial"/>
            </a:endParaRPr>
          </a:p>
        </p:txBody>
      </p:sp>
      <p:sp>
        <p:nvSpPr>
          <p:cNvPr id="57" name="object 57">
            <a:extLst>
              <a:ext uri="{FF2B5EF4-FFF2-40B4-BE49-F238E27FC236}">
                <a16:creationId xmlns:a16="http://schemas.microsoft.com/office/drawing/2014/main" id="{06919C63-13D2-B3AB-5B00-07BEA0B92DC3}"/>
              </a:ext>
            </a:extLst>
          </p:cNvPr>
          <p:cNvSpPr txBox="1"/>
          <p:nvPr/>
        </p:nvSpPr>
        <p:spPr>
          <a:xfrm>
            <a:off x="15109483" y="5588523"/>
            <a:ext cx="2259812"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64568" marR="7597" indent="-46527" algn="just">
              <a:lnSpc>
                <a:spcPts val="2168"/>
              </a:lnSpc>
              <a:spcBef>
                <a:spcPts val="434"/>
              </a:spcBef>
            </a:pPr>
            <a:r>
              <a:rPr sz="2018">
                <a:solidFill>
                  <a:srgbClr val="231F20"/>
                </a:solidFill>
                <a:latin typeface="Arial"/>
                <a:cs typeface="Arial"/>
              </a:rPr>
              <a:t>our</a:t>
            </a:r>
            <a:r>
              <a:rPr sz="2018" spc="91">
                <a:solidFill>
                  <a:srgbClr val="231F20"/>
                </a:solidFill>
                <a:latin typeface="Arial"/>
                <a:cs typeface="Arial"/>
              </a:rPr>
              <a:t> </a:t>
            </a:r>
            <a:r>
              <a:rPr sz="2018">
                <a:solidFill>
                  <a:srgbClr val="231F20"/>
                </a:solidFill>
                <a:latin typeface="Arial"/>
                <a:cs typeface="Arial"/>
              </a:rPr>
              <a:t>relationships</a:t>
            </a:r>
            <a:r>
              <a:rPr sz="2018" spc="97">
                <a:solidFill>
                  <a:srgbClr val="231F20"/>
                </a:solidFill>
                <a:latin typeface="Arial"/>
                <a:cs typeface="Arial"/>
              </a:rPr>
              <a:t> </a:t>
            </a:r>
            <a:r>
              <a:rPr sz="2018" spc="-36">
                <a:solidFill>
                  <a:srgbClr val="231F20"/>
                </a:solidFill>
                <a:latin typeface="Arial"/>
                <a:cs typeface="Arial"/>
              </a:rPr>
              <a:t>to </a:t>
            </a:r>
            <a:r>
              <a:rPr sz="2018">
                <a:solidFill>
                  <a:srgbClr val="231F20"/>
                </a:solidFill>
                <a:latin typeface="Arial"/>
                <a:cs typeface="Arial"/>
              </a:rPr>
              <a:t>prevent</a:t>
            </a:r>
            <a:r>
              <a:rPr sz="2018" spc="-36">
                <a:solidFill>
                  <a:srgbClr val="231F20"/>
                </a:solidFill>
                <a:latin typeface="Arial"/>
                <a:cs typeface="Arial"/>
              </a:rPr>
              <a:t> </a:t>
            </a:r>
            <a:r>
              <a:rPr sz="2018">
                <a:solidFill>
                  <a:srgbClr val="231F20"/>
                </a:solidFill>
                <a:latin typeface="Arial"/>
                <a:cs typeface="Arial"/>
              </a:rPr>
              <a:t>harm</a:t>
            </a:r>
            <a:r>
              <a:rPr sz="2018" spc="-36">
                <a:solidFill>
                  <a:srgbClr val="231F20"/>
                </a:solidFill>
                <a:latin typeface="Arial"/>
                <a:cs typeface="Arial"/>
              </a:rPr>
              <a:t> </a:t>
            </a:r>
            <a:r>
              <a:rPr sz="2018" spc="-30">
                <a:solidFill>
                  <a:srgbClr val="231F20"/>
                </a:solidFill>
                <a:latin typeface="Arial"/>
                <a:cs typeface="Arial"/>
              </a:rPr>
              <a:t>from </a:t>
            </a:r>
            <a:r>
              <a:rPr sz="2018">
                <a:solidFill>
                  <a:srgbClr val="231F20"/>
                </a:solidFill>
                <a:latin typeface="Arial"/>
                <a:cs typeface="Arial"/>
              </a:rPr>
              <a:t>happening</a:t>
            </a:r>
            <a:r>
              <a:rPr sz="2018" spc="-59">
                <a:solidFill>
                  <a:srgbClr val="231F20"/>
                </a:solidFill>
                <a:latin typeface="Arial"/>
                <a:cs typeface="Arial"/>
              </a:rPr>
              <a:t> </a:t>
            </a:r>
            <a:r>
              <a:rPr sz="2018" spc="-15">
                <a:solidFill>
                  <a:srgbClr val="231F20"/>
                </a:solidFill>
                <a:latin typeface="Arial"/>
                <a:cs typeface="Arial"/>
              </a:rPr>
              <a:t>again</a:t>
            </a:r>
            <a:endParaRPr sz="2018">
              <a:latin typeface="Arial"/>
              <a:cs typeface="Arial"/>
            </a:endParaRPr>
          </a:p>
        </p:txBody>
      </p:sp>
      <p:sp>
        <p:nvSpPr>
          <p:cNvPr id="58" name="object 58">
            <a:extLst>
              <a:ext uri="{FF2B5EF4-FFF2-40B4-BE49-F238E27FC236}">
                <a16:creationId xmlns:a16="http://schemas.microsoft.com/office/drawing/2014/main" id="{0516605F-EEF7-96D7-4FD4-5F605134F927}"/>
              </a:ext>
            </a:extLst>
          </p:cNvPr>
          <p:cNvSpPr txBox="1"/>
          <p:nvPr/>
        </p:nvSpPr>
        <p:spPr>
          <a:xfrm>
            <a:off x="14926697" y="6792754"/>
            <a:ext cx="2623471"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26587" marR="7597" indent="-8545" algn="just">
              <a:lnSpc>
                <a:spcPts val="2168"/>
              </a:lnSpc>
              <a:spcBef>
                <a:spcPts val="434"/>
              </a:spcBef>
            </a:pPr>
            <a:r>
              <a:rPr sz="2018">
                <a:solidFill>
                  <a:srgbClr val="231F20"/>
                </a:solidFill>
                <a:latin typeface="Arial"/>
                <a:cs typeface="Arial"/>
              </a:rPr>
              <a:t>Make</a:t>
            </a:r>
            <a:r>
              <a:rPr sz="2018" spc="-91">
                <a:solidFill>
                  <a:srgbClr val="231F20"/>
                </a:solidFill>
                <a:latin typeface="Arial"/>
                <a:cs typeface="Arial"/>
              </a:rPr>
              <a:t> </a:t>
            </a:r>
            <a:r>
              <a:rPr sz="2018">
                <a:solidFill>
                  <a:srgbClr val="231F20"/>
                </a:solidFill>
                <a:latin typeface="Arial"/>
                <a:cs typeface="Arial"/>
              </a:rPr>
              <a:t>positive</a:t>
            </a:r>
            <a:r>
              <a:rPr sz="2018" spc="-82">
                <a:solidFill>
                  <a:srgbClr val="231F20"/>
                </a:solidFill>
                <a:latin typeface="Arial"/>
                <a:cs typeface="Arial"/>
              </a:rPr>
              <a:t> </a:t>
            </a:r>
            <a:r>
              <a:rPr sz="2018" spc="-15">
                <a:solidFill>
                  <a:srgbClr val="231F20"/>
                </a:solidFill>
                <a:latin typeface="Arial"/>
                <a:cs typeface="Arial"/>
              </a:rPr>
              <a:t>changes </a:t>
            </a:r>
            <a:r>
              <a:rPr sz="2018">
                <a:solidFill>
                  <a:srgbClr val="231F20"/>
                </a:solidFill>
                <a:latin typeface="Arial"/>
                <a:cs typeface="Arial"/>
              </a:rPr>
              <a:t>in</a:t>
            </a:r>
            <a:r>
              <a:rPr sz="2018" spc="-45">
                <a:solidFill>
                  <a:srgbClr val="231F20"/>
                </a:solidFill>
                <a:latin typeface="Arial"/>
                <a:cs typeface="Arial"/>
              </a:rPr>
              <a:t> </a:t>
            </a:r>
            <a:r>
              <a:rPr sz="2018">
                <a:solidFill>
                  <a:srgbClr val="231F20"/>
                </a:solidFill>
                <a:latin typeface="Arial"/>
                <a:cs typeface="Arial"/>
              </a:rPr>
              <a:t>our</a:t>
            </a:r>
            <a:r>
              <a:rPr sz="2018" spc="-36">
                <a:solidFill>
                  <a:srgbClr val="231F20"/>
                </a:solidFill>
                <a:latin typeface="Arial"/>
                <a:cs typeface="Arial"/>
              </a:rPr>
              <a:t> </a:t>
            </a:r>
            <a:r>
              <a:rPr sz="2018">
                <a:solidFill>
                  <a:srgbClr val="231F20"/>
                </a:solidFill>
                <a:latin typeface="Arial"/>
                <a:cs typeface="Arial"/>
              </a:rPr>
              <a:t>support</a:t>
            </a:r>
            <a:r>
              <a:rPr sz="2018" spc="-45">
                <a:solidFill>
                  <a:srgbClr val="231F20"/>
                </a:solidFill>
                <a:latin typeface="Arial"/>
                <a:cs typeface="Arial"/>
              </a:rPr>
              <a:t> </a:t>
            </a:r>
            <a:r>
              <a:rPr sz="2018" spc="-15">
                <a:solidFill>
                  <a:srgbClr val="231F20"/>
                </a:solidFill>
                <a:latin typeface="Arial"/>
                <a:cs typeface="Arial"/>
              </a:rPr>
              <a:t>services </a:t>
            </a:r>
            <a:r>
              <a:rPr sz="2018">
                <a:solidFill>
                  <a:srgbClr val="231F20"/>
                </a:solidFill>
                <a:latin typeface="Arial"/>
                <a:cs typeface="Arial"/>
              </a:rPr>
              <a:t>to</a:t>
            </a:r>
            <a:r>
              <a:rPr sz="2018" spc="-97">
                <a:solidFill>
                  <a:srgbClr val="231F20"/>
                </a:solidFill>
                <a:latin typeface="Arial"/>
                <a:cs typeface="Arial"/>
              </a:rPr>
              <a:t> </a:t>
            </a:r>
            <a:r>
              <a:rPr sz="2018">
                <a:solidFill>
                  <a:srgbClr val="231F20"/>
                </a:solidFill>
                <a:latin typeface="Arial"/>
                <a:cs typeface="Arial"/>
              </a:rPr>
              <a:t>make</a:t>
            </a:r>
            <a:r>
              <a:rPr sz="2018" spc="-91">
                <a:solidFill>
                  <a:srgbClr val="231F20"/>
                </a:solidFill>
                <a:latin typeface="Arial"/>
                <a:cs typeface="Arial"/>
              </a:rPr>
              <a:t> </a:t>
            </a:r>
            <a:r>
              <a:rPr sz="2018">
                <a:solidFill>
                  <a:srgbClr val="231F20"/>
                </a:solidFill>
                <a:latin typeface="Arial"/>
                <a:cs typeface="Arial"/>
              </a:rPr>
              <a:t>a</a:t>
            </a:r>
            <a:r>
              <a:rPr sz="2018" spc="-97">
                <a:solidFill>
                  <a:srgbClr val="231F20"/>
                </a:solidFill>
                <a:latin typeface="Arial"/>
                <a:cs typeface="Arial"/>
              </a:rPr>
              <a:t> </a:t>
            </a:r>
            <a:r>
              <a:rPr sz="2018">
                <a:solidFill>
                  <a:srgbClr val="231F20"/>
                </a:solidFill>
                <a:latin typeface="Arial"/>
                <a:cs typeface="Arial"/>
              </a:rPr>
              <a:t>good</a:t>
            </a:r>
            <a:r>
              <a:rPr sz="2018" spc="-91">
                <a:solidFill>
                  <a:srgbClr val="231F20"/>
                </a:solidFill>
                <a:latin typeface="Arial"/>
                <a:cs typeface="Arial"/>
              </a:rPr>
              <a:t> </a:t>
            </a:r>
            <a:r>
              <a:rPr sz="2018" spc="-30">
                <a:solidFill>
                  <a:srgbClr val="231F20"/>
                </a:solidFill>
                <a:latin typeface="Arial"/>
                <a:cs typeface="Arial"/>
              </a:rPr>
              <a:t>vibe</a:t>
            </a:r>
            <a:endParaRPr sz="2018">
              <a:latin typeface="Arial"/>
              <a:cs typeface="Arial"/>
            </a:endParaRPr>
          </a:p>
        </p:txBody>
      </p:sp>
      <p:sp>
        <p:nvSpPr>
          <p:cNvPr id="59" name="object 59">
            <a:extLst>
              <a:ext uri="{FF2B5EF4-FFF2-40B4-BE49-F238E27FC236}">
                <a16:creationId xmlns:a16="http://schemas.microsoft.com/office/drawing/2014/main" id="{4C995350-B96B-E6B2-8BC7-5449E5779ABC}"/>
              </a:ext>
            </a:extLst>
          </p:cNvPr>
          <p:cNvSpPr txBox="1"/>
          <p:nvPr/>
        </p:nvSpPr>
        <p:spPr>
          <a:xfrm>
            <a:off x="14950757" y="7996986"/>
            <a:ext cx="2577896" cy="901995"/>
          </a:xfrm>
          <a:prstGeom prst="rect">
            <a:avLst/>
          </a:prstGeom>
        </p:spPr>
        <p:txBody>
          <a:bodyPr vert="horz" wrap="square" lIns="0" tIns="55072"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marR="7597" algn="ctr">
              <a:lnSpc>
                <a:spcPts val="2168"/>
              </a:lnSpc>
              <a:spcBef>
                <a:spcPts val="434"/>
              </a:spcBef>
            </a:pPr>
            <a:r>
              <a:rPr sz="2018" spc="-15">
                <a:solidFill>
                  <a:srgbClr val="231F20"/>
                </a:solidFill>
                <a:latin typeface="Arial"/>
                <a:cs typeface="Arial"/>
              </a:rPr>
              <a:t>Create</a:t>
            </a:r>
            <a:r>
              <a:rPr sz="2018" spc="-21">
                <a:solidFill>
                  <a:srgbClr val="231F20"/>
                </a:solidFill>
                <a:latin typeface="Arial"/>
                <a:cs typeface="Arial"/>
              </a:rPr>
              <a:t> </a:t>
            </a:r>
            <a:r>
              <a:rPr sz="2018">
                <a:solidFill>
                  <a:srgbClr val="231F20"/>
                </a:solidFill>
                <a:latin typeface="Arial"/>
                <a:cs typeface="Arial"/>
              </a:rPr>
              <a:t>safe</a:t>
            </a:r>
            <a:r>
              <a:rPr sz="2018" spc="-15">
                <a:solidFill>
                  <a:srgbClr val="231F20"/>
                </a:solidFill>
                <a:latin typeface="Arial"/>
                <a:cs typeface="Arial"/>
              </a:rPr>
              <a:t> spaces</a:t>
            </a:r>
            <a:r>
              <a:rPr sz="2018" spc="749">
                <a:solidFill>
                  <a:srgbClr val="231F20"/>
                </a:solidFill>
                <a:latin typeface="Arial"/>
                <a:cs typeface="Arial"/>
              </a:rPr>
              <a:t> </a:t>
            </a:r>
            <a:r>
              <a:rPr sz="2018">
                <a:solidFill>
                  <a:srgbClr val="231F20"/>
                </a:solidFill>
                <a:latin typeface="Arial"/>
                <a:cs typeface="Arial"/>
              </a:rPr>
              <a:t>so</a:t>
            </a:r>
            <a:r>
              <a:rPr sz="2018" spc="15">
                <a:solidFill>
                  <a:srgbClr val="231F20"/>
                </a:solidFill>
                <a:latin typeface="Arial"/>
                <a:cs typeface="Arial"/>
              </a:rPr>
              <a:t> </a:t>
            </a:r>
            <a:r>
              <a:rPr sz="2018">
                <a:solidFill>
                  <a:srgbClr val="231F20"/>
                </a:solidFill>
                <a:latin typeface="Arial"/>
                <a:cs typeface="Arial"/>
              </a:rPr>
              <a:t>that</a:t>
            </a:r>
            <a:r>
              <a:rPr sz="2018" spc="21">
                <a:solidFill>
                  <a:srgbClr val="231F20"/>
                </a:solidFill>
                <a:latin typeface="Arial"/>
                <a:cs typeface="Arial"/>
              </a:rPr>
              <a:t> </a:t>
            </a:r>
            <a:r>
              <a:rPr sz="2018" spc="-30">
                <a:solidFill>
                  <a:srgbClr val="231F20"/>
                </a:solidFill>
                <a:latin typeface="Arial"/>
                <a:cs typeface="Arial"/>
              </a:rPr>
              <a:t>everyday</a:t>
            </a:r>
            <a:r>
              <a:rPr sz="2018" spc="21">
                <a:solidFill>
                  <a:srgbClr val="231F20"/>
                </a:solidFill>
                <a:latin typeface="Arial"/>
                <a:cs typeface="Arial"/>
              </a:rPr>
              <a:t> </a:t>
            </a:r>
            <a:r>
              <a:rPr sz="2018" spc="-30">
                <a:solidFill>
                  <a:srgbClr val="231F20"/>
                </a:solidFill>
                <a:latin typeface="Arial"/>
                <a:cs typeface="Arial"/>
              </a:rPr>
              <a:t>harm </a:t>
            </a:r>
            <a:r>
              <a:rPr sz="2018">
                <a:solidFill>
                  <a:srgbClr val="231F20"/>
                </a:solidFill>
                <a:latin typeface="Arial"/>
                <a:cs typeface="Arial"/>
              </a:rPr>
              <a:t>stands</a:t>
            </a:r>
            <a:r>
              <a:rPr sz="2018" spc="15">
                <a:solidFill>
                  <a:srgbClr val="231F20"/>
                </a:solidFill>
                <a:latin typeface="Arial"/>
                <a:cs typeface="Arial"/>
              </a:rPr>
              <a:t> </a:t>
            </a:r>
            <a:r>
              <a:rPr sz="2018" spc="-36">
                <a:solidFill>
                  <a:srgbClr val="231F20"/>
                </a:solidFill>
                <a:latin typeface="Arial"/>
                <a:cs typeface="Arial"/>
              </a:rPr>
              <a:t>out</a:t>
            </a:r>
            <a:endParaRPr sz="2018">
              <a:latin typeface="Arial"/>
              <a:cs typeface="Arial"/>
            </a:endParaRPr>
          </a:p>
        </p:txBody>
      </p:sp>
      <p:sp>
        <p:nvSpPr>
          <p:cNvPr id="60" name="object 60">
            <a:extLst>
              <a:ext uri="{FF2B5EF4-FFF2-40B4-BE49-F238E27FC236}">
                <a16:creationId xmlns:a16="http://schemas.microsoft.com/office/drawing/2014/main" id="{5AB90238-D3CB-45A5-188B-39DDC2DF1A44}"/>
              </a:ext>
            </a:extLst>
          </p:cNvPr>
          <p:cNvSpPr txBox="1"/>
          <p:nvPr/>
        </p:nvSpPr>
        <p:spPr>
          <a:xfrm>
            <a:off x="15459920" y="9201214"/>
            <a:ext cx="1559079" cy="619867"/>
          </a:xfrm>
          <a:prstGeom prst="rect">
            <a:avLst/>
          </a:prstGeom>
        </p:spPr>
        <p:txBody>
          <a:bodyPr vert="horz" wrap="square" lIns="0" tIns="55072" rIns="0" bIns="0" rtlCol="0" anchor="t">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414" marR="6985" indent="140963">
              <a:lnSpc>
                <a:spcPts val="2168"/>
              </a:lnSpc>
              <a:spcBef>
                <a:spcPts val="434"/>
              </a:spcBef>
            </a:pPr>
            <a:r>
              <a:rPr lang="en-US" sz="2000" err="1">
                <a:solidFill>
                  <a:srgbClr val="231F20"/>
                </a:solidFill>
                <a:latin typeface="Arial"/>
                <a:cs typeface="Arial"/>
              </a:rPr>
              <a:t>Practise</a:t>
            </a:r>
            <a:r>
              <a:rPr sz="2000" spc="45">
                <a:solidFill>
                  <a:srgbClr val="231F20"/>
                </a:solidFill>
                <a:latin typeface="Arial"/>
                <a:cs typeface="Arial"/>
              </a:rPr>
              <a:t> </a:t>
            </a:r>
            <a:r>
              <a:rPr sz="2000" spc="-36">
                <a:solidFill>
                  <a:srgbClr val="231F20"/>
                </a:solidFill>
                <a:latin typeface="Arial"/>
                <a:cs typeface="Arial"/>
              </a:rPr>
              <a:t>to </a:t>
            </a:r>
            <a:r>
              <a:rPr sz="2000">
                <a:solidFill>
                  <a:srgbClr val="231F20"/>
                </a:solidFill>
                <a:latin typeface="Arial"/>
                <a:cs typeface="Arial"/>
              </a:rPr>
              <a:t>prevent</a:t>
            </a:r>
            <a:r>
              <a:rPr sz="2000" spc="-36">
                <a:solidFill>
                  <a:srgbClr val="231F20"/>
                </a:solidFill>
                <a:latin typeface="Arial"/>
                <a:cs typeface="Arial"/>
              </a:rPr>
              <a:t> </a:t>
            </a:r>
            <a:r>
              <a:rPr sz="2000" spc="-30">
                <a:solidFill>
                  <a:srgbClr val="231F20"/>
                </a:solidFill>
                <a:latin typeface="Arial"/>
                <a:cs typeface="Arial"/>
              </a:rPr>
              <a:t>harm</a:t>
            </a:r>
            <a:endParaRPr lang="en-US" sz="2000">
              <a:latin typeface="Arial"/>
              <a:cs typeface="Arial"/>
            </a:endParaRPr>
          </a:p>
        </p:txBody>
      </p:sp>
      <p:sp>
        <p:nvSpPr>
          <p:cNvPr id="61" name="object 61">
            <a:extLst>
              <a:ext uri="{FF2B5EF4-FFF2-40B4-BE49-F238E27FC236}">
                <a16:creationId xmlns:a16="http://schemas.microsoft.com/office/drawing/2014/main" id="{371AFBE5-AD1F-FDA9-77D7-366FFDE85332}"/>
              </a:ext>
            </a:extLst>
          </p:cNvPr>
          <p:cNvSpPr/>
          <p:nvPr/>
        </p:nvSpPr>
        <p:spPr>
          <a:xfrm>
            <a:off x="3399744" y="600955"/>
            <a:ext cx="13271174" cy="1325504"/>
          </a:xfrm>
          <a:custGeom>
            <a:avLst/>
            <a:gdLst/>
            <a:ahLst/>
            <a:cxnLst/>
            <a:rect l="l" t="t" r="r" b="b"/>
            <a:pathLst>
              <a:path w="8875395" h="886460">
                <a:moveTo>
                  <a:pt x="8432406" y="0"/>
                </a:moveTo>
                <a:lnTo>
                  <a:pt x="442937" y="0"/>
                </a:lnTo>
                <a:lnTo>
                  <a:pt x="394675" y="2599"/>
                </a:lnTo>
                <a:lnTo>
                  <a:pt x="347917" y="10216"/>
                </a:lnTo>
                <a:lnTo>
                  <a:pt x="302935" y="22581"/>
                </a:lnTo>
                <a:lnTo>
                  <a:pt x="259999" y="39423"/>
                </a:lnTo>
                <a:lnTo>
                  <a:pt x="219378" y="60474"/>
                </a:lnTo>
                <a:lnTo>
                  <a:pt x="181344" y="85461"/>
                </a:lnTo>
                <a:lnTo>
                  <a:pt x="146166" y="114115"/>
                </a:lnTo>
                <a:lnTo>
                  <a:pt x="114115" y="146166"/>
                </a:lnTo>
                <a:lnTo>
                  <a:pt x="85461" y="181344"/>
                </a:lnTo>
                <a:lnTo>
                  <a:pt x="60474" y="219378"/>
                </a:lnTo>
                <a:lnTo>
                  <a:pt x="39423" y="259999"/>
                </a:lnTo>
                <a:lnTo>
                  <a:pt x="22581" y="302935"/>
                </a:lnTo>
                <a:lnTo>
                  <a:pt x="10216" y="347917"/>
                </a:lnTo>
                <a:lnTo>
                  <a:pt x="2599" y="394675"/>
                </a:lnTo>
                <a:lnTo>
                  <a:pt x="0" y="442937"/>
                </a:lnTo>
                <a:lnTo>
                  <a:pt x="2599" y="491200"/>
                </a:lnTo>
                <a:lnTo>
                  <a:pt x="10216" y="537957"/>
                </a:lnTo>
                <a:lnTo>
                  <a:pt x="22581" y="582939"/>
                </a:lnTo>
                <a:lnTo>
                  <a:pt x="39423" y="625874"/>
                </a:lnTo>
                <a:lnTo>
                  <a:pt x="60474" y="666493"/>
                </a:lnTo>
                <a:lnTo>
                  <a:pt x="85461" y="704526"/>
                </a:lnTo>
                <a:lnTo>
                  <a:pt x="114115" y="739703"/>
                </a:lnTo>
                <a:lnTo>
                  <a:pt x="146166" y="771753"/>
                </a:lnTo>
                <a:lnTo>
                  <a:pt x="181344" y="800406"/>
                </a:lnTo>
                <a:lnTo>
                  <a:pt x="219378" y="825392"/>
                </a:lnTo>
                <a:lnTo>
                  <a:pt x="259999" y="846441"/>
                </a:lnTo>
                <a:lnTo>
                  <a:pt x="302935" y="863283"/>
                </a:lnTo>
                <a:lnTo>
                  <a:pt x="347917" y="875647"/>
                </a:lnTo>
                <a:lnTo>
                  <a:pt x="394675" y="883264"/>
                </a:lnTo>
                <a:lnTo>
                  <a:pt x="442937" y="885863"/>
                </a:lnTo>
                <a:lnTo>
                  <a:pt x="8432406" y="885863"/>
                </a:lnTo>
                <a:lnTo>
                  <a:pt x="8480669" y="883264"/>
                </a:lnTo>
                <a:lnTo>
                  <a:pt x="8527426" y="875647"/>
                </a:lnTo>
                <a:lnTo>
                  <a:pt x="8572408" y="863283"/>
                </a:lnTo>
                <a:lnTo>
                  <a:pt x="8615345" y="846441"/>
                </a:lnTo>
                <a:lnTo>
                  <a:pt x="8655965" y="825392"/>
                </a:lnTo>
                <a:lnTo>
                  <a:pt x="8693999" y="800406"/>
                </a:lnTo>
                <a:lnTo>
                  <a:pt x="8729177" y="771753"/>
                </a:lnTo>
                <a:lnTo>
                  <a:pt x="8761228" y="739703"/>
                </a:lnTo>
                <a:lnTo>
                  <a:pt x="8789882" y="704526"/>
                </a:lnTo>
                <a:lnTo>
                  <a:pt x="8814870" y="666493"/>
                </a:lnTo>
                <a:lnTo>
                  <a:pt x="8835920" y="625874"/>
                </a:lnTo>
                <a:lnTo>
                  <a:pt x="8852762" y="582939"/>
                </a:lnTo>
                <a:lnTo>
                  <a:pt x="8865127" y="537957"/>
                </a:lnTo>
                <a:lnTo>
                  <a:pt x="8872745" y="491200"/>
                </a:lnTo>
                <a:lnTo>
                  <a:pt x="8875344" y="442937"/>
                </a:lnTo>
                <a:lnTo>
                  <a:pt x="8872745" y="394675"/>
                </a:lnTo>
                <a:lnTo>
                  <a:pt x="8865127" y="347917"/>
                </a:lnTo>
                <a:lnTo>
                  <a:pt x="8852762" y="302935"/>
                </a:lnTo>
                <a:lnTo>
                  <a:pt x="8835920" y="259999"/>
                </a:lnTo>
                <a:lnTo>
                  <a:pt x="8814870" y="219378"/>
                </a:lnTo>
                <a:lnTo>
                  <a:pt x="8789882" y="181344"/>
                </a:lnTo>
                <a:lnTo>
                  <a:pt x="8761228" y="146166"/>
                </a:lnTo>
                <a:lnTo>
                  <a:pt x="8729177" y="114115"/>
                </a:lnTo>
                <a:lnTo>
                  <a:pt x="8693999" y="85461"/>
                </a:lnTo>
                <a:lnTo>
                  <a:pt x="8655965" y="60474"/>
                </a:lnTo>
                <a:lnTo>
                  <a:pt x="8615345" y="39423"/>
                </a:lnTo>
                <a:lnTo>
                  <a:pt x="8572408" y="22581"/>
                </a:lnTo>
                <a:lnTo>
                  <a:pt x="8527426" y="10216"/>
                </a:lnTo>
                <a:lnTo>
                  <a:pt x="8480669" y="2599"/>
                </a:lnTo>
                <a:lnTo>
                  <a:pt x="8432406" y="0"/>
                </a:lnTo>
                <a:close/>
              </a:path>
            </a:pathLst>
          </a:custGeom>
          <a:solidFill>
            <a:srgbClr val="304963"/>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62" name="object 62" descr="$PPTXTitle">
            <a:extLst>
              <a:ext uri="{FF2B5EF4-FFF2-40B4-BE49-F238E27FC236}">
                <a16:creationId xmlns:a16="http://schemas.microsoft.com/office/drawing/2014/main" id="{C0D62F26-C61E-DB8F-657E-70B858747CD0}"/>
              </a:ext>
            </a:extLst>
          </p:cNvPr>
          <p:cNvSpPr txBox="1">
            <a:spLocks noGrp="1"/>
          </p:cNvSpPr>
          <p:nvPr>
            <p:ph type="title"/>
          </p:nvPr>
        </p:nvSpPr>
        <p:spPr>
          <a:xfrm>
            <a:off x="2196737" y="841442"/>
            <a:ext cx="15461024" cy="831192"/>
          </a:xfrm>
          <a:prstGeom prst="rect">
            <a:avLst/>
          </a:prstGeom>
        </p:spPr>
        <p:txBody>
          <a:bodyPr vert="horz" wrap="square" lIns="0" tIns="18989" rIns="0" bIns="0" rtlCol="0" anchor="ctr">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53975" algn="ctr">
              <a:lnSpc>
                <a:spcPct val="100000"/>
              </a:lnSpc>
              <a:spcBef>
                <a:spcPts val="150"/>
              </a:spcBef>
              <a:tabLst>
                <a:tab pos="5324042" algn="l"/>
                <a:tab pos="9734632" algn="l"/>
              </a:tabLst>
            </a:pPr>
            <a:r>
              <a:rPr lang="en-US" sz="5250" b="1" spc="449">
                <a:solidFill>
                  <a:schemeClr val="bg1"/>
                </a:solidFill>
                <a:latin typeface="Helvetica"/>
                <a:cs typeface="Helvetica"/>
              </a:rPr>
              <a:t>ADDRESSING </a:t>
            </a:r>
            <a:r>
              <a:rPr lang="en-US" sz="5250" b="1" spc="379">
                <a:solidFill>
                  <a:schemeClr val="bg1"/>
                </a:solidFill>
                <a:latin typeface="Helvetica"/>
                <a:cs typeface="Helvetica"/>
              </a:rPr>
              <a:t>EVERYDAY </a:t>
            </a:r>
            <a:r>
              <a:rPr lang="en-US" sz="5250" b="1" spc="330">
                <a:solidFill>
                  <a:schemeClr val="bg1"/>
                </a:solidFill>
                <a:latin typeface="Helvetica"/>
                <a:cs typeface="Helvetica"/>
              </a:rPr>
              <a:t>HARM </a:t>
            </a:r>
            <a:endParaRPr lang="en-US" sz="5250">
              <a:solidFill>
                <a:schemeClr val="bg1"/>
              </a:solidFill>
              <a:latin typeface="Helvetica"/>
              <a:cs typeface="Helvetica"/>
            </a:endParaRPr>
          </a:p>
        </p:txBody>
      </p:sp>
      <p:sp>
        <p:nvSpPr>
          <p:cNvPr id="63" name="object 9">
            <a:extLst>
              <a:ext uri="{FF2B5EF4-FFF2-40B4-BE49-F238E27FC236}">
                <a16:creationId xmlns:a16="http://schemas.microsoft.com/office/drawing/2014/main" id="{E694BE4F-DFE4-46CF-D8B2-7D1707CAAF53}"/>
              </a:ext>
            </a:extLst>
          </p:cNvPr>
          <p:cNvSpPr/>
          <p:nvPr/>
        </p:nvSpPr>
        <p:spPr>
          <a:xfrm>
            <a:off x="14866740" y="2086918"/>
            <a:ext cx="2897876" cy="2897876"/>
          </a:xfrm>
          <a:custGeom>
            <a:avLst/>
            <a:gdLst/>
            <a:ahLst/>
            <a:cxnLst/>
            <a:rect l="l" t="t" r="r" b="b"/>
            <a:pathLst>
              <a:path w="1938020" h="1938020">
                <a:moveTo>
                  <a:pt x="968730" y="0"/>
                </a:moveTo>
                <a:lnTo>
                  <a:pt x="920382" y="1185"/>
                </a:lnTo>
                <a:lnTo>
                  <a:pt x="872647" y="4705"/>
                </a:lnTo>
                <a:lnTo>
                  <a:pt x="825582" y="10503"/>
                </a:lnTo>
                <a:lnTo>
                  <a:pt x="779240" y="18525"/>
                </a:lnTo>
                <a:lnTo>
                  <a:pt x="733679" y="28714"/>
                </a:lnTo>
                <a:lnTo>
                  <a:pt x="688953" y="41016"/>
                </a:lnTo>
                <a:lnTo>
                  <a:pt x="645119" y="55374"/>
                </a:lnTo>
                <a:lnTo>
                  <a:pt x="602230" y="71733"/>
                </a:lnTo>
                <a:lnTo>
                  <a:pt x="560344" y="90038"/>
                </a:lnTo>
                <a:lnTo>
                  <a:pt x="519516" y="110233"/>
                </a:lnTo>
                <a:lnTo>
                  <a:pt x="479800" y="132263"/>
                </a:lnTo>
                <a:lnTo>
                  <a:pt x="441253" y="156072"/>
                </a:lnTo>
                <a:lnTo>
                  <a:pt x="403930" y="181604"/>
                </a:lnTo>
                <a:lnTo>
                  <a:pt x="367886" y="208805"/>
                </a:lnTo>
                <a:lnTo>
                  <a:pt x="333178" y="237618"/>
                </a:lnTo>
                <a:lnTo>
                  <a:pt x="299860" y="267988"/>
                </a:lnTo>
                <a:lnTo>
                  <a:pt x="267988" y="299860"/>
                </a:lnTo>
                <a:lnTo>
                  <a:pt x="237618" y="333178"/>
                </a:lnTo>
                <a:lnTo>
                  <a:pt x="208805" y="367886"/>
                </a:lnTo>
                <a:lnTo>
                  <a:pt x="181604" y="403930"/>
                </a:lnTo>
                <a:lnTo>
                  <a:pt x="156072" y="441253"/>
                </a:lnTo>
                <a:lnTo>
                  <a:pt x="132263" y="479800"/>
                </a:lnTo>
                <a:lnTo>
                  <a:pt x="110233" y="519516"/>
                </a:lnTo>
                <a:lnTo>
                  <a:pt x="90038" y="560344"/>
                </a:lnTo>
                <a:lnTo>
                  <a:pt x="71733" y="602230"/>
                </a:lnTo>
                <a:lnTo>
                  <a:pt x="55374" y="645119"/>
                </a:lnTo>
                <a:lnTo>
                  <a:pt x="41016" y="688953"/>
                </a:lnTo>
                <a:lnTo>
                  <a:pt x="28714" y="733679"/>
                </a:lnTo>
                <a:lnTo>
                  <a:pt x="18525" y="779240"/>
                </a:lnTo>
                <a:lnTo>
                  <a:pt x="10503" y="825582"/>
                </a:lnTo>
                <a:lnTo>
                  <a:pt x="4705" y="872647"/>
                </a:lnTo>
                <a:lnTo>
                  <a:pt x="1185" y="920382"/>
                </a:lnTo>
                <a:lnTo>
                  <a:pt x="0" y="968730"/>
                </a:lnTo>
                <a:lnTo>
                  <a:pt x="1185" y="1017080"/>
                </a:lnTo>
                <a:lnTo>
                  <a:pt x="4705" y="1064817"/>
                </a:lnTo>
                <a:lnTo>
                  <a:pt x="10503" y="1111884"/>
                </a:lnTo>
                <a:lnTo>
                  <a:pt x="18525" y="1158227"/>
                </a:lnTo>
                <a:lnTo>
                  <a:pt x="28714" y="1203789"/>
                </a:lnTo>
                <a:lnTo>
                  <a:pt x="41016" y="1248516"/>
                </a:lnTo>
                <a:lnTo>
                  <a:pt x="55374" y="1292352"/>
                </a:lnTo>
                <a:lnTo>
                  <a:pt x="71733" y="1335240"/>
                </a:lnTo>
                <a:lnTo>
                  <a:pt x="90038" y="1377127"/>
                </a:lnTo>
                <a:lnTo>
                  <a:pt x="110233" y="1417956"/>
                </a:lnTo>
                <a:lnTo>
                  <a:pt x="132263" y="1457672"/>
                </a:lnTo>
                <a:lnTo>
                  <a:pt x="156072" y="1496219"/>
                </a:lnTo>
                <a:lnTo>
                  <a:pt x="181604" y="1533542"/>
                </a:lnTo>
                <a:lnTo>
                  <a:pt x="208805" y="1569585"/>
                </a:lnTo>
                <a:lnTo>
                  <a:pt x="237618" y="1604293"/>
                </a:lnTo>
                <a:lnTo>
                  <a:pt x="267988" y="1637610"/>
                </a:lnTo>
                <a:lnTo>
                  <a:pt x="299860" y="1669481"/>
                </a:lnTo>
                <a:lnTo>
                  <a:pt x="333178" y="1699851"/>
                </a:lnTo>
                <a:lnTo>
                  <a:pt x="367886" y="1728663"/>
                </a:lnTo>
                <a:lnTo>
                  <a:pt x="403930" y="1755863"/>
                </a:lnTo>
                <a:lnTo>
                  <a:pt x="441253" y="1781395"/>
                </a:lnTo>
                <a:lnTo>
                  <a:pt x="479800" y="1805203"/>
                </a:lnTo>
                <a:lnTo>
                  <a:pt x="519516" y="1827232"/>
                </a:lnTo>
                <a:lnTo>
                  <a:pt x="560344" y="1847426"/>
                </a:lnTo>
                <a:lnTo>
                  <a:pt x="602230" y="1865730"/>
                </a:lnTo>
                <a:lnTo>
                  <a:pt x="645119" y="1882089"/>
                </a:lnTo>
                <a:lnTo>
                  <a:pt x="688953" y="1896446"/>
                </a:lnTo>
                <a:lnTo>
                  <a:pt x="733679" y="1908747"/>
                </a:lnTo>
                <a:lnTo>
                  <a:pt x="779240" y="1918936"/>
                </a:lnTo>
                <a:lnTo>
                  <a:pt x="825582" y="1926957"/>
                </a:lnTo>
                <a:lnTo>
                  <a:pt x="872647" y="1932756"/>
                </a:lnTo>
                <a:lnTo>
                  <a:pt x="920382" y="1936275"/>
                </a:lnTo>
                <a:lnTo>
                  <a:pt x="968730" y="1937461"/>
                </a:lnTo>
                <a:lnTo>
                  <a:pt x="1017079" y="1936275"/>
                </a:lnTo>
                <a:lnTo>
                  <a:pt x="1064815" y="1932756"/>
                </a:lnTo>
                <a:lnTo>
                  <a:pt x="1111882" y="1926957"/>
                </a:lnTo>
                <a:lnTo>
                  <a:pt x="1158223" y="1918936"/>
                </a:lnTo>
                <a:lnTo>
                  <a:pt x="1203785" y="1908747"/>
                </a:lnTo>
                <a:lnTo>
                  <a:pt x="1248511" y="1896446"/>
                </a:lnTo>
                <a:lnTo>
                  <a:pt x="1292347" y="1882089"/>
                </a:lnTo>
                <a:lnTo>
                  <a:pt x="1335235" y="1865730"/>
                </a:lnTo>
                <a:lnTo>
                  <a:pt x="1377122" y="1847426"/>
                </a:lnTo>
                <a:lnTo>
                  <a:pt x="1417950" y="1827232"/>
                </a:lnTo>
                <a:lnTo>
                  <a:pt x="1457666" y="1805203"/>
                </a:lnTo>
                <a:lnTo>
                  <a:pt x="1496213" y="1781395"/>
                </a:lnTo>
                <a:lnTo>
                  <a:pt x="1533536" y="1755863"/>
                </a:lnTo>
                <a:lnTo>
                  <a:pt x="1569579" y="1728663"/>
                </a:lnTo>
                <a:lnTo>
                  <a:pt x="1604288" y="1699851"/>
                </a:lnTo>
                <a:lnTo>
                  <a:pt x="1637605" y="1669481"/>
                </a:lnTo>
                <a:lnTo>
                  <a:pt x="1669477" y="1637610"/>
                </a:lnTo>
                <a:lnTo>
                  <a:pt x="1699847" y="1604293"/>
                </a:lnTo>
                <a:lnTo>
                  <a:pt x="1728659" y="1569585"/>
                </a:lnTo>
                <a:lnTo>
                  <a:pt x="1755860" y="1533542"/>
                </a:lnTo>
                <a:lnTo>
                  <a:pt x="1781392" y="1496219"/>
                </a:lnTo>
                <a:lnTo>
                  <a:pt x="1805200" y="1457672"/>
                </a:lnTo>
                <a:lnTo>
                  <a:pt x="1827229" y="1417956"/>
                </a:lnTo>
                <a:lnTo>
                  <a:pt x="1847424" y="1377127"/>
                </a:lnTo>
                <a:lnTo>
                  <a:pt x="1865729" y="1335240"/>
                </a:lnTo>
                <a:lnTo>
                  <a:pt x="1882088" y="1292352"/>
                </a:lnTo>
                <a:lnTo>
                  <a:pt x="1896445" y="1248516"/>
                </a:lnTo>
                <a:lnTo>
                  <a:pt x="1908747" y="1203789"/>
                </a:lnTo>
                <a:lnTo>
                  <a:pt x="1918936" y="1158227"/>
                </a:lnTo>
                <a:lnTo>
                  <a:pt x="1926957" y="1111884"/>
                </a:lnTo>
                <a:lnTo>
                  <a:pt x="1932755" y="1064817"/>
                </a:lnTo>
                <a:lnTo>
                  <a:pt x="1936275" y="1017080"/>
                </a:lnTo>
                <a:lnTo>
                  <a:pt x="1937461" y="968730"/>
                </a:lnTo>
                <a:lnTo>
                  <a:pt x="1936275" y="920382"/>
                </a:lnTo>
                <a:lnTo>
                  <a:pt x="1932755" y="872647"/>
                </a:lnTo>
                <a:lnTo>
                  <a:pt x="1926957" y="825582"/>
                </a:lnTo>
                <a:lnTo>
                  <a:pt x="1918936" y="779240"/>
                </a:lnTo>
                <a:lnTo>
                  <a:pt x="1908747" y="733679"/>
                </a:lnTo>
                <a:lnTo>
                  <a:pt x="1896445" y="688953"/>
                </a:lnTo>
                <a:lnTo>
                  <a:pt x="1882088" y="645119"/>
                </a:lnTo>
                <a:lnTo>
                  <a:pt x="1865729" y="602230"/>
                </a:lnTo>
                <a:lnTo>
                  <a:pt x="1847424" y="560344"/>
                </a:lnTo>
                <a:lnTo>
                  <a:pt x="1827229" y="519516"/>
                </a:lnTo>
                <a:lnTo>
                  <a:pt x="1805200" y="479800"/>
                </a:lnTo>
                <a:lnTo>
                  <a:pt x="1781392" y="441253"/>
                </a:lnTo>
                <a:lnTo>
                  <a:pt x="1755860" y="403930"/>
                </a:lnTo>
                <a:lnTo>
                  <a:pt x="1728659" y="367886"/>
                </a:lnTo>
                <a:lnTo>
                  <a:pt x="1699847" y="333178"/>
                </a:lnTo>
                <a:lnTo>
                  <a:pt x="1669477" y="299860"/>
                </a:lnTo>
                <a:lnTo>
                  <a:pt x="1637605" y="267988"/>
                </a:lnTo>
                <a:lnTo>
                  <a:pt x="1604288" y="237618"/>
                </a:lnTo>
                <a:lnTo>
                  <a:pt x="1569579" y="208805"/>
                </a:lnTo>
                <a:lnTo>
                  <a:pt x="1533536" y="181604"/>
                </a:lnTo>
                <a:lnTo>
                  <a:pt x="1496213" y="156072"/>
                </a:lnTo>
                <a:lnTo>
                  <a:pt x="1457666" y="132263"/>
                </a:lnTo>
                <a:lnTo>
                  <a:pt x="1417950" y="110233"/>
                </a:lnTo>
                <a:lnTo>
                  <a:pt x="1377122" y="90038"/>
                </a:lnTo>
                <a:lnTo>
                  <a:pt x="1335235" y="71733"/>
                </a:lnTo>
                <a:lnTo>
                  <a:pt x="1292347" y="55374"/>
                </a:lnTo>
                <a:lnTo>
                  <a:pt x="1248511" y="41016"/>
                </a:lnTo>
                <a:lnTo>
                  <a:pt x="1203785" y="28714"/>
                </a:lnTo>
                <a:lnTo>
                  <a:pt x="1158223" y="18525"/>
                </a:lnTo>
                <a:lnTo>
                  <a:pt x="1111882" y="10503"/>
                </a:lnTo>
                <a:lnTo>
                  <a:pt x="1064815" y="4705"/>
                </a:lnTo>
                <a:lnTo>
                  <a:pt x="1017079" y="1185"/>
                </a:lnTo>
                <a:lnTo>
                  <a:pt x="968730" y="0"/>
                </a:lnTo>
                <a:close/>
              </a:path>
            </a:pathLst>
          </a:custGeom>
          <a:solidFill>
            <a:srgbClr val="41A152"/>
          </a:solidFill>
        </p:spPr>
        <p:txBody>
          <a:bodyPr wrap="square" lIns="0" tIns="0" rIns="0" bIns="0" rtlCol="0"/>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endParaRPr sz="1801"/>
          </a:p>
        </p:txBody>
      </p:sp>
      <p:sp>
        <p:nvSpPr>
          <p:cNvPr id="64" name="object 4">
            <a:extLst>
              <a:ext uri="{FF2B5EF4-FFF2-40B4-BE49-F238E27FC236}">
                <a16:creationId xmlns:a16="http://schemas.microsoft.com/office/drawing/2014/main" id="{2BAAB536-808D-40E0-BD0D-321D0E163CBE}"/>
              </a:ext>
            </a:extLst>
          </p:cNvPr>
          <p:cNvSpPr txBox="1"/>
          <p:nvPr/>
        </p:nvSpPr>
        <p:spPr>
          <a:xfrm>
            <a:off x="14973596" y="3214071"/>
            <a:ext cx="2684164" cy="940843"/>
          </a:xfrm>
          <a:prstGeom prst="rect">
            <a:avLst/>
          </a:prstGeom>
        </p:spPr>
        <p:txBody>
          <a:bodyPr vert="horz" wrap="square" lIns="0" tIns="19939" rIns="0" bIns="0" rtlCol="0">
            <a:spAutoFit/>
          </a:bodyPr>
          <a:lst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a:lstStyle>
          <a:p>
            <a:pPr marL="18992" algn="ctr">
              <a:spcBef>
                <a:spcPts val="157"/>
              </a:spcBef>
            </a:pPr>
            <a:r>
              <a:rPr lang="en-US" sz="2991" b="1" spc="-15">
                <a:solidFill>
                  <a:srgbClr val="FFFFFF"/>
                </a:solidFill>
                <a:latin typeface="Montserrat"/>
                <a:cs typeface="Montserrat"/>
              </a:rPr>
              <a:t>Make things better</a:t>
            </a:r>
            <a:endParaRPr sz="2991">
              <a:latin typeface="Montserrat"/>
              <a:cs typeface="Montserrat"/>
            </a:endParaRPr>
          </a:p>
        </p:txBody>
      </p:sp>
    </p:spTree>
    <p:extLst>
      <p:ext uri="{BB962C8B-B14F-4D97-AF65-F5344CB8AC3E}">
        <p14:creationId xmlns:p14="http://schemas.microsoft.com/office/powerpoint/2010/main" val="4276163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1"/>
            <a:ext cx="20104100" cy="2484633"/>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
        <p:nvSpPr>
          <p:cNvPr id="7" name="TextBox 6">
            <a:extLst>
              <a:ext uri="{FF2B5EF4-FFF2-40B4-BE49-F238E27FC236}">
                <a16:creationId xmlns:a16="http://schemas.microsoft.com/office/drawing/2014/main" id="{440CCC86-9631-C5A9-8F0C-6B0AB7A6450C}"/>
              </a:ext>
            </a:extLst>
          </p:cNvPr>
          <p:cNvSpPr txBox="1"/>
          <p:nvPr/>
        </p:nvSpPr>
        <p:spPr>
          <a:xfrm>
            <a:off x="653298" y="717817"/>
            <a:ext cx="16916400" cy="1323439"/>
          </a:xfrm>
          <a:prstGeom prst="rect">
            <a:avLst/>
          </a:prstGeom>
          <a:noFill/>
        </p:spPr>
        <p:txBody>
          <a:bodyPr wrap="square" rtlCol="0">
            <a:spAutoFit/>
          </a:bodyPr>
          <a:lstStyle/>
          <a:p>
            <a:r>
              <a:rPr lang="en-US" sz="8000" dirty="0">
                <a:solidFill>
                  <a:schemeClr val="bg1"/>
                </a:solidFill>
                <a:latin typeface="Arial" panose="020B0604020202020204" pitchFamily="34" charset="0"/>
                <a:cs typeface="Arial" panose="020B0604020202020204" pitchFamily="34" charset="0"/>
              </a:rPr>
              <a:t>Noticing everyday harm</a:t>
            </a:r>
          </a:p>
        </p:txBody>
      </p:sp>
      <p:sp>
        <p:nvSpPr>
          <p:cNvPr id="8" name="TextBox 7">
            <a:extLst>
              <a:ext uri="{FF2B5EF4-FFF2-40B4-BE49-F238E27FC236}">
                <a16:creationId xmlns:a16="http://schemas.microsoft.com/office/drawing/2014/main" id="{ECF783EF-AEDE-05FE-9EDA-A0A43BE2784A}"/>
              </a:ext>
            </a:extLst>
          </p:cNvPr>
          <p:cNvSpPr txBox="1"/>
          <p:nvPr/>
        </p:nvSpPr>
        <p:spPr>
          <a:xfrm>
            <a:off x="1017656" y="2999837"/>
            <a:ext cx="15511394" cy="8017579"/>
          </a:xfrm>
          <a:prstGeom prst="rect">
            <a:avLst/>
          </a:prstGeom>
          <a:noFill/>
        </p:spPr>
        <p:txBody>
          <a:bodyPr wrap="square" rtlCol="0">
            <a:spAutoFit/>
          </a:bodyPr>
          <a:lstStyle/>
          <a:p>
            <a:pPr>
              <a:spcAft>
                <a:spcPts val="600"/>
              </a:spcAft>
            </a:pPr>
            <a:r>
              <a:rPr lang="en-US" sz="4800">
                <a:latin typeface="Arial" panose="020B0604020202020204" pitchFamily="34" charset="0"/>
                <a:cs typeface="Arial" panose="020B0604020202020204" pitchFamily="34" charset="0"/>
              </a:rPr>
              <a:t>Noticing is an important first step in addressing everyday harm when it happens. </a:t>
            </a:r>
          </a:p>
          <a:p>
            <a:pPr>
              <a:spcAft>
                <a:spcPts val="600"/>
              </a:spcAft>
            </a:pPr>
            <a:endParaRPr lang="en-US" sz="4800">
              <a:latin typeface="Arial" panose="020B0604020202020204" pitchFamily="34" charset="0"/>
              <a:cs typeface="Arial" panose="020B0604020202020204" pitchFamily="34" charset="0"/>
            </a:endParaRPr>
          </a:p>
          <a:p>
            <a:pPr>
              <a:spcAft>
                <a:spcPts val="600"/>
              </a:spcAft>
            </a:pPr>
            <a:r>
              <a:rPr lang="en-US" sz="4800">
                <a:latin typeface="Arial" panose="020B0604020202020204" pitchFamily="34" charset="0"/>
                <a:cs typeface="Arial" panose="020B0604020202020204" pitchFamily="34" charset="0"/>
              </a:rPr>
              <a:t>Work in pairs to respond to these questions:</a:t>
            </a:r>
          </a:p>
          <a:p>
            <a:pPr marL="685800" indent="-685800">
              <a:spcAft>
                <a:spcPts val="600"/>
              </a:spcAft>
              <a:buFont typeface="Arial" panose="020B0604020202020204" pitchFamily="34" charset="0"/>
              <a:buChar char="•"/>
            </a:pPr>
            <a:r>
              <a:rPr lang="en-US" sz="4800">
                <a:latin typeface="Arial" panose="020B0604020202020204" pitchFamily="34" charset="0"/>
                <a:cs typeface="Arial" panose="020B0604020202020204" pitchFamily="34" charset="0"/>
              </a:rPr>
              <a:t>In the past, have you noticed everyday harm happening?</a:t>
            </a:r>
          </a:p>
          <a:p>
            <a:pPr marL="685800" indent="-685800">
              <a:spcAft>
                <a:spcPts val="600"/>
              </a:spcAft>
              <a:buFont typeface="Arial" panose="020B0604020202020204" pitchFamily="34" charset="0"/>
              <a:buChar char="•"/>
            </a:pPr>
            <a:endParaRPr lang="en-US" sz="4800">
              <a:latin typeface="Arial" panose="020B0604020202020204" pitchFamily="34" charset="0"/>
              <a:cs typeface="Arial" panose="020B0604020202020204" pitchFamily="34" charset="0"/>
            </a:endParaRPr>
          </a:p>
          <a:p>
            <a:pPr marL="685800" indent="-685800">
              <a:spcAft>
                <a:spcPts val="600"/>
              </a:spcAft>
              <a:buFont typeface="Arial" panose="020B0604020202020204" pitchFamily="34" charset="0"/>
              <a:buChar char="•"/>
            </a:pPr>
            <a:r>
              <a:rPr lang="en-US" sz="4800">
                <a:latin typeface="Arial" panose="020B0604020202020204" pitchFamily="34" charset="0"/>
                <a:cs typeface="Arial" panose="020B0604020202020204" pitchFamily="34" charset="0"/>
              </a:rPr>
              <a:t>How did you respond when you noticed it? </a:t>
            </a:r>
          </a:p>
          <a:p>
            <a:pPr marL="685800" indent="-685800">
              <a:spcAft>
                <a:spcPts val="600"/>
              </a:spcAft>
              <a:buFont typeface="Arial" panose="020B0604020202020204" pitchFamily="34" charset="0"/>
              <a:buChar char="•"/>
            </a:pPr>
            <a:endParaRPr lang="en-US" sz="4800">
              <a:latin typeface="Arial" panose="020B0604020202020204" pitchFamily="34" charset="0"/>
              <a:cs typeface="Arial" panose="020B0604020202020204" pitchFamily="34" charset="0"/>
            </a:endParaRPr>
          </a:p>
          <a:p>
            <a:pPr marL="685800" indent="-685800">
              <a:spcAft>
                <a:spcPts val="600"/>
              </a:spcAft>
              <a:buFont typeface="Arial" panose="020B0604020202020204" pitchFamily="34" charset="0"/>
              <a:buChar char="•"/>
            </a:pPr>
            <a:r>
              <a:rPr lang="en-US" sz="4800">
                <a:latin typeface="Arial" panose="020B0604020202020204" pitchFamily="34" charset="0"/>
                <a:cs typeface="Arial" panose="020B0604020202020204" pitchFamily="34" charset="0"/>
              </a:rPr>
              <a:t>What might you do differently now? </a:t>
            </a:r>
          </a:p>
        </p:txBody>
      </p:sp>
    </p:spTree>
    <p:extLst>
      <p:ext uri="{BB962C8B-B14F-4D97-AF65-F5344CB8AC3E}">
        <p14:creationId xmlns:p14="http://schemas.microsoft.com/office/powerpoint/2010/main" val="1789666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93F18575-4503-4C9F-6037-B91A6316D77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69A12AC-28A3-5D60-C131-EE0AD2BBBEF5}"/>
              </a:ext>
            </a:extLst>
          </p:cNvPr>
          <p:cNvSpPr txBox="1"/>
          <p:nvPr/>
        </p:nvSpPr>
        <p:spPr>
          <a:xfrm>
            <a:off x="4236689" y="5654675"/>
            <a:ext cx="14173200" cy="2426305"/>
          </a:xfrm>
          <a:prstGeom prst="rect">
            <a:avLst/>
          </a:prstGeom>
          <a:noFill/>
        </p:spPr>
        <p:txBody>
          <a:bodyPr wrap="square" rtlCol="0">
            <a:spAutoFit/>
          </a:bodyPr>
          <a:lstStyle/>
          <a:p>
            <a:pPr>
              <a:lnSpc>
                <a:spcPts val="9100"/>
              </a:lnSpc>
            </a:pPr>
            <a:r>
              <a:rPr lang="en-US" sz="8000" dirty="0">
                <a:solidFill>
                  <a:schemeClr val="bg1"/>
                </a:solidFill>
                <a:latin typeface="Arial" panose="020B0604020202020204" pitchFamily="34" charset="0"/>
                <a:cs typeface="Arial" panose="020B0604020202020204" pitchFamily="34" charset="0"/>
              </a:rPr>
              <a:t>Preventing and addressing everyday harm</a:t>
            </a:r>
          </a:p>
        </p:txBody>
      </p:sp>
    </p:spTree>
    <p:extLst>
      <p:ext uri="{BB962C8B-B14F-4D97-AF65-F5344CB8AC3E}">
        <p14:creationId xmlns:p14="http://schemas.microsoft.com/office/powerpoint/2010/main" val="3318472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B381-758B-C62E-11A9-58FFF1235942}"/>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529ABDD3-C1A2-1875-5CBC-B033A2B620F7}"/>
              </a:ext>
            </a:extLst>
          </p:cNvPr>
          <p:cNvSpPr/>
          <p:nvPr/>
        </p:nvSpPr>
        <p:spPr>
          <a:xfrm>
            <a:off x="0" y="45739"/>
            <a:ext cx="20104100" cy="2622391"/>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endParaRPr lang="en-US" sz="8000" dirty="0">
              <a:latin typeface="Arial" panose="020B0604020202020204" pitchFamily="34" charset="0"/>
              <a:ea typeface="Calibri"/>
              <a:cs typeface="Arial" panose="020B0604020202020204" pitchFamily="34" charset="0"/>
            </a:endParaRPr>
          </a:p>
        </p:txBody>
      </p:sp>
      <p:pic>
        <p:nvPicPr>
          <p:cNvPr id="5" name="Picture 4" descr="A group of people in a circle&#10;&#10;AI-generated content may be incorrect.">
            <a:extLst>
              <a:ext uri="{FF2B5EF4-FFF2-40B4-BE49-F238E27FC236}">
                <a16:creationId xmlns:a16="http://schemas.microsoft.com/office/drawing/2014/main" id="{A2E64CDD-8C33-6349-919A-5A7D8600A3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1"/>
            <a:ext cx="3901126" cy="3471644"/>
          </a:xfrm>
          <a:prstGeom prst="rect">
            <a:avLst/>
          </a:prstGeom>
        </p:spPr>
      </p:pic>
      <p:pic>
        <p:nvPicPr>
          <p:cNvPr id="7" name="Picture 6">
            <a:extLst>
              <a:ext uri="{FF2B5EF4-FFF2-40B4-BE49-F238E27FC236}">
                <a16:creationId xmlns:a16="http://schemas.microsoft.com/office/drawing/2014/main" id="{5E26E5F5-7678-589D-C6AA-96B591840B13}"/>
              </a:ext>
            </a:extLst>
          </p:cNvPr>
          <p:cNvPicPr>
            <a:picLocks noChangeAspect="1"/>
          </p:cNvPicPr>
          <p:nvPr/>
        </p:nvPicPr>
        <p:blipFill>
          <a:blip r:embed="rId4"/>
          <a:srcRect r="-257" b="2993"/>
          <a:stretch>
            <a:fillRect/>
          </a:stretch>
        </p:blipFill>
        <p:spPr>
          <a:xfrm>
            <a:off x="3635784" y="2525765"/>
            <a:ext cx="12834461" cy="8784723"/>
          </a:xfrm>
          <a:prstGeom prst="rect">
            <a:avLst/>
          </a:prstGeom>
        </p:spPr>
      </p:pic>
      <p:sp>
        <p:nvSpPr>
          <p:cNvPr id="2" name="TextBox 1">
            <a:extLst>
              <a:ext uri="{FF2B5EF4-FFF2-40B4-BE49-F238E27FC236}">
                <a16:creationId xmlns:a16="http://schemas.microsoft.com/office/drawing/2014/main" id="{B7F42853-76BC-2242-C534-49F6C7833A22}"/>
              </a:ext>
            </a:extLst>
          </p:cNvPr>
          <p:cNvSpPr txBox="1"/>
          <p:nvPr/>
        </p:nvSpPr>
        <p:spPr>
          <a:xfrm>
            <a:off x="756734" y="83339"/>
            <a:ext cx="15446240" cy="2221121"/>
          </a:xfrm>
          <a:prstGeom prst="rect">
            <a:avLst/>
          </a:prstGeom>
          <a:noFill/>
        </p:spPr>
        <p:txBody>
          <a:bodyPr wrap="square" rtlCol="0">
            <a:spAutoFit/>
          </a:bodyPr>
          <a:lstStyle/>
          <a:p>
            <a:pPr>
              <a:lnSpc>
                <a:spcPts val="8000"/>
              </a:lnSpc>
            </a:pPr>
            <a:r>
              <a:rPr lang="en-US" sz="7600" dirty="0">
                <a:solidFill>
                  <a:schemeClr val="bg1"/>
                </a:solidFill>
                <a:latin typeface="Arial" panose="020B0604020202020204" pitchFamily="34" charset="0"/>
                <a:ea typeface="Calibri"/>
                <a:cs typeface="Arial" panose="020B0604020202020204" pitchFamily="34" charset="0"/>
              </a:rPr>
              <a:t>Five rights in preventing and addressing everyday harm</a:t>
            </a:r>
          </a:p>
        </p:txBody>
      </p:sp>
    </p:spTree>
    <p:extLst>
      <p:ext uri="{BB962C8B-B14F-4D97-AF65-F5344CB8AC3E}">
        <p14:creationId xmlns:p14="http://schemas.microsoft.com/office/powerpoint/2010/main" val="4162198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text boxes with people&#10;&#10;AI-generated content may be incorrect.">
            <a:extLst>
              <a:ext uri="{FF2B5EF4-FFF2-40B4-BE49-F238E27FC236}">
                <a16:creationId xmlns:a16="http://schemas.microsoft.com/office/drawing/2014/main" id="{B15624AF-1F16-589D-6FDD-E71BF265F773}"/>
              </a:ext>
            </a:extLst>
          </p:cNvPr>
          <p:cNvPicPr>
            <a:picLocks noChangeAspect="1"/>
          </p:cNvPicPr>
          <p:nvPr/>
        </p:nvPicPr>
        <p:blipFill>
          <a:blip r:embed="rId2"/>
          <a:srcRect l="10175" t="18028" r="7948" b="19568"/>
          <a:stretch>
            <a:fillRect/>
          </a:stretch>
        </p:blipFill>
        <p:spPr>
          <a:xfrm>
            <a:off x="943840" y="335979"/>
            <a:ext cx="18656001" cy="10095268"/>
          </a:xfrm>
          <a:prstGeom prst="rect">
            <a:avLst/>
          </a:prstGeom>
        </p:spPr>
      </p:pic>
    </p:spTree>
    <p:extLst>
      <p:ext uri="{BB962C8B-B14F-4D97-AF65-F5344CB8AC3E}">
        <p14:creationId xmlns:p14="http://schemas.microsoft.com/office/powerpoint/2010/main" val="11428637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hat&#10;&#10;AI-generated content may be incorrect.">
            <a:extLst>
              <a:ext uri="{FF2B5EF4-FFF2-40B4-BE49-F238E27FC236}">
                <a16:creationId xmlns:a16="http://schemas.microsoft.com/office/drawing/2014/main" id="{7ED36DFB-1C86-D778-DC3B-3E729BDE3D90}"/>
              </a:ext>
            </a:extLst>
          </p:cNvPr>
          <p:cNvPicPr>
            <a:picLocks noChangeAspect="1"/>
          </p:cNvPicPr>
          <p:nvPr/>
        </p:nvPicPr>
        <p:blipFill>
          <a:blip r:embed="rId2"/>
          <a:srcRect l="9245" t="14365" r="8061" b="15722"/>
          <a:stretch>
            <a:fillRect/>
          </a:stretch>
        </p:blipFill>
        <p:spPr>
          <a:xfrm>
            <a:off x="1349940" y="188598"/>
            <a:ext cx="17383348" cy="10380590"/>
          </a:xfrm>
          <a:prstGeom prst="rect">
            <a:avLst/>
          </a:prstGeom>
        </p:spPr>
      </p:pic>
    </p:spTree>
    <p:extLst>
      <p:ext uri="{BB962C8B-B14F-4D97-AF65-F5344CB8AC3E}">
        <p14:creationId xmlns:p14="http://schemas.microsoft.com/office/powerpoint/2010/main" val="3818236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chat&#10;&#10;AI-generated content may be incorrect.">
            <a:extLst>
              <a:ext uri="{FF2B5EF4-FFF2-40B4-BE49-F238E27FC236}">
                <a16:creationId xmlns:a16="http://schemas.microsoft.com/office/drawing/2014/main" id="{ECB4E2DB-7CCA-9BFA-73CB-944E3FDEE20B}"/>
              </a:ext>
            </a:extLst>
          </p:cNvPr>
          <p:cNvPicPr>
            <a:picLocks noChangeAspect="1"/>
          </p:cNvPicPr>
          <p:nvPr/>
        </p:nvPicPr>
        <p:blipFill>
          <a:blip r:embed="rId2"/>
          <a:srcRect l="8963" t="13777" r="7914" b="15835"/>
          <a:stretch>
            <a:fillRect/>
          </a:stretch>
        </p:blipFill>
        <p:spPr>
          <a:xfrm>
            <a:off x="1515137" y="424982"/>
            <a:ext cx="17243487" cy="10337855"/>
          </a:xfrm>
          <a:prstGeom prst="rect">
            <a:avLst/>
          </a:prstGeom>
        </p:spPr>
      </p:pic>
    </p:spTree>
    <p:extLst>
      <p:ext uri="{BB962C8B-B14F-4D97-AF65-F5344CB8AC3E}">
        <p14:creationId xmlns:p14="http://schemas.microsoft.com/office/powerpoint/2010/main" val="2756640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text boxes with people and words&#10;&#10;AI-generated content may be incorrect.">
            <a:extLst>
              <a:ext uri="{FF2B5EF4-FFF2-40B4-BE49-F238E27FC236}">
                <a16:creationId xmlns:a16="http://schemas.microsoft.com/office/drawing/2014/main" id="{7D07D100-2241-72F8-43F4-1D91DD0B2858}"/>
              </a:ext>
            </a:extLst>
          </p:cNvPr>
          <p:cNvPicPr>
            <a:picLocks noChangeAspect="1"/>
          </p:cNvPicPr>
          <p:nvPr/>
        </p:nvPicPr>
        <p:blipFill>
          <a:blip r:embed="rId2"/>
          <a:stretch>
            <a:fillRect/>
          </a:stretch>
        </p:blipFill>
        <p:spPr>
          <a:xfrm>
            <a:off x="350676" y="-1467327"/>
            <a:ext cx="20159791" cy="14246131"/>
          </a:xfrm>
          <a:prstGeom prst="rect">
            <a:avLst/>
          </a:prstGeom>
        </p:spPr>
      </p:pic>
    </p:spTree>
    <p:extLst>
      <p:ext uri="{BB962C8B-B14F-4D97-AF65-F5344CB8AC3E}">
        <p14:creationId xmlns:p14="http://schemas.microsoft.com/office/powerpoint/2010/main" val="30873511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6CB65A3-55BD-6694-5F08-08D0FA0B91C9}"/>
              </a:ext>
            </a:extLst>
          </p:cNvPr>
          <p:cNvSpPr txBox="1"/>
          <p:nvPr/>
        </p:nvSpPr>
        <p:spPr>
          <a:xfrm>
            <a:off x="4756203" y="3881061"/>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Waiting on new graphic </a:t>
            </a:r>
            <a:endParaRPr lang="en-US"/>
          </a:p>
        </p:txBody>
      </p:sp>
      <p:pic>
        <p:nvPicPr>
          <p:cNvPr id="2" name="Picture 1" descr="A screenshot of a chat&#10;&#10;AI-generated content may be incorrect.">
            <a:extLst>
              <a:ext uri="{FF2B5EF4-FFF2-40B4-BE49-F238E27FC236}">
                <a16:creationId xmlns:a16="http://schemas.microsoft.com/office/drawing/2014/main" id="{ECF403D3-55FF-930E-2647-250BE0E2C0D1}"/>
              </a:ext>
            </a:extLst>
          </p:cNvPr>
          <p:cNvPicPr>
            <a:picLocks noChangeAspect="1"/>
          </p:cNvPicPr>
          <p:nvPr/>
        </p:nvPicPr>
        <p:blipFill>
          <a:blip r:embed="rId2"/>
          <a:srcRect l="8609" t="9424" r="7174" b="9497"/>
          <a:stretch>
            <a:fillRect/>
          </a:stretch>
        </p:blipFill>
        <p:spPr>
          <a:xfrm>
            <a:off x="1997776" y="281011"/>
            <a:ext cx="16118050" cy="10742044"/>
          </a:xfrm>
          <a:prstGeom prst="rect">
            <a:avLst/>
          </a:prstGeom>
        </p:spPr>
      </p:pic>
    </p:spTree>
    <p:extLst>
      <p:ext uri="{BB962C8B-B14F-4D97-AF65-F5344CB8AC3E}">
        <p14:creationId xmlns:p14="http://schemas.microsoft.com/office/powerpoint/2010/main" val="10450982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92CF2-653D-C6F4-CF45-7777C653F28D}"/>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BB5B60E9-DDF0-A52A-06C8-F3882EE212BC}"/>
              </a:ext>
            </a:extLst>
          </p:cNvPr>
          <p:cNvSpPr/>
          <p:nvPr/>
        </p:nvSpPr>
        <p:spPr>
          <a:xfrm>
            <a:off x="0" y="-1"/>
            <a:ext cx="20104100" cy="2462298"/>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a circle&#10;&#10;AI-generated content may be incorrect.">
            <a:extLst>
              <a:ext uri="{FF2B5EF4-FFF2-40B4-BE49-F238E27FC236}">
                <a16:creationId xmlns:a16="http://schemas.microsoft.com/office/drawing/2014/main" id="{EBBC59E9-67AC-50DD-C7BF-E19F4BB9C5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pic>
        <p:nvPicPr>
          <p:cNvPr id="7" name="Picture 6">
            <a:extLst>
              <a:ext uri="{FF2B5EF4-FFF2-40B4-BE49-F238E27FC236}">
                <a16:creationId xmlns:a16="http://schemas.microsoft.com/office/drawing/2014/main" id="{5FAE8EBB-1B24-43A5-5405-F6F0447C14F2}"/>
              </a:ext>
            </a:extLst>
          </p:cNvPr>
          <p:cNvPicPr>
            <a:picLocks noChangeAspect="1"/>
          </p:cNvPicPr>
          <p:nvPr/>
        </p:nvPicPr>
        <p:blipFill>
          <a:blip r:embed="rId3"/>
          <a:stretch>
            <a:fillRect/>
          </a:stretch>
        </p:blipFill>
        <p:spPr>
          <a:xfrm>
            <a:off x="0" y="2247340"/>
            <a:ext cx="12801600" cy="9055762"/>
          </a:xfrm>
          <a:prstGeom prst="rect">
            <a:avLst/>
          </a:prstGeom>
        </p:spPr>
      </p:pic>
      <p:sp>
        <p:nvSpPr>
          <p:cNvPr id="2" name="TextBox 1">
            <a:extLst>
              <a:ext uri="{FF2B5EF4-FFF2-40B4-BE49-F238E27FC236}">
                <a16:creationId xmlns:a16="http://schemas.microsoft.com/office/drawing/2014/main" id="{4AD9A42A-F79D-CCCC-3693-12965C4D09B8}"/>
              </a:ext>
            </a:extLst>
          </p:cNvPr>
          <p:cNvSpPr txBox="1"/>
          <p:nvPr/>
        </p:nvSpPr>
        <p:spPr>
          <a:xfrm>
            <a:off x="12058122" y="4693392"/>
            <a:ext cx="7137928" cy="3046988"/>
          </a:xfrm>
          <a:prstGeom prst="rect">
            <a:avLst/>
          </a:prstGeom>
          <a:noFill/>
        </p:spPr>
        <p:txBody>
          <a:bodyPr wrap="square" lIns="91440" tIns="45720" rIns="91440" bIns="45720" rtlCol="0" anchor="t">
            <a:spAutoFit/>
          </a:bodyPr>
          <a:lstStyle/>
          <a:p>
            <a:r>
              <a:rPr lang="en-US" sz="4800">
                <a:latin typeface="Arial"/>
                <a:cs typeface="Arial"/>
              </a:rPr>
              <a:t>What do these five rights make you consider for the way you work together?</a:t>
            </a:r>
          </a:p>
        </p:txBody>
      </p:sp>
    </p:spTree>
    <p:extLst>
      <p:ext uri="{BB962C8B-B14F-4D97-AF65-F5344CB8AC3E}">
        <p14:creationId xmlns:p14="http://schemas.microsoft.com/office/powerpoint/2010/main" val="28290159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22533F9-7762-9403-A89B-F2C063A5C44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FA769A0-023D-E3CD-EB5A-8CA607F8E659}"/>
              </a:ext>
            </a:extLst>
          </p:cNvPr>
          <p:cNvSpPr txBox="1"/>
          <p:nvPr/>
        </p:nvSpPr>
        <p:spPr>
          <a:xfrm>
            <a:off x="4058270" y="6100724"/>
            <a:ext cx="14173200" cy="1323439"/>
          </a:xfrm>
          <a:prstGeom prst="rect">
            <a:avLst/>
          </a:prstGeom>
          <a:noFill/>
        </p:spPr>
        <p:txBody>
          <a:bodyPr wrap="square" rtlCol="0">
            <a:spAutoFit/>
          </a:bodyPr>
          <a:lstStyle/>
          <a:p>
            <a:r>
              <a:rPr lang="en-US" sz="8000" dirty="0">
                <a:solidFill>
                  <a:schemeClr val="bg1"/>
                </a:solidFill>
                <a:latin typeface="Arial" panose="020B0604020202020204" pitchFamily="34" charset="0"/>
                <a:cs typeface="Arial" panose="020B0604020202020204" pitchFamily="34" charset="0"/>
              </a:rPr>
              <a:t>Improving our systems </a:t>
            </a:r>
          </a:p>
        </p:txBody>
      </p:sp>
    </p:spTree>
    <p:extLst>
      <p:ext uri="{BB962C8B-B14F-4D97-AF65-F5344CB8AC3E}">
        <p14:creationId xmlns:p14="http://schemas.microsoft.com/office/powerpoint/2010/main" val="1534780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4FD5EDD-5D3E-D8C6-6131-63D2484963F8}"/>
              </a:ext>
            </a:extLst>
          </p:cNvPr>
          <p:cNvPicPr>
            <a:picLocks noChangeAspect="1"/>
          </p:cNvPicPr>
          <p:nvPr/>
        </p:nvPicPr>
        <p:blipFill>
          <a:blip r:embed="rId3"/>
          <a:stretch>
            <a:fillRect/>
          </a:stretch>
        </p:blipFill>
        <p:spPr>
          <a:xfrm>
            <a:off x="166400" y="-1685580"/>
            <a:ext cx="20189000" cy="14272994"/>
          </a:xfrm>
          <a:prstGeom prst="rect">
            <a:avLst/>
          </a:prstGeom>
        </p:spPr>
      </p:pic>
    </p:spTree>
    <p:extLst>
      <p:ext uri="{BB962C8B-B14F-4D97-AF65-F5344CB8AC3E}">
        <p14:creationId xmlns:p14="http://schemas.microsoft.com/office/powerpoint/2010/main" val="8812927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2D4C347-C7E3-05A1-E940-F3AAC4680DF4}"/>
              </a:ext>
            </a:extLst>
          </p:cNvPr>
          <p:cNvPicPr>
            <a:picLocks noChangeAspect="1"/>
          </p:cNvPicPr>
          <p:nvPr/>
        </p:nvPicPr>
        <p:blipFill>
          <a:blip r:embed="rId2"/>
          <a:srcRect l="6069" t="11883" r="4793" b="13556"/>
          <a:stretch>
            <a:fillRect/>
          </a:stretch>
        </p:blipFill>
        <p:spPr>
          <a:xfrm>
            <a:off x="1617893" y="444462"/>
            <a:ext cx="17560666" cy="10396127"/>
          </a:xfrm>
          <a:prstGeom prst="rect">
            <a:avLst/>
          </a:prstGeom>
        </p:spPr>
      </p:pic>
      <p:sp>
        <p:nvSpPr>
          <p:cNvPr id="6" name="Rectangle 5">
            <a:extLst>
              <a:ext uri="{FF2B5EF4-FFF2-40B4-BE49-F238E27FC236}">
                <a16:creationId xmlns:a16="http://schemas.microsoft.com/office/drawing/2014/main" id="{8819EF26-665C-9A2E-71C1-E7D767B8E638}"/>
              </a:ext>
            </a:extLst>
          </p:cNvPr>
          <p:cNvSpPr/>
          <p:nvPr/>
        </p:nvSpPr>
        <p:spPr>
          <a:xfrm>
            <a:off x="2508199" y="3701235"/>
            <a:ext cx="4114800" cy="54864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ts val="3339"/>
              </a:lnSpc>
            </a:pPr>
            <a:r>
              <a:rPr lang="en-US" sz="2800" err="1">
                <a:solidFill>
                  <a:schemeClr val="tx1"/>
                </a:solidFill>
                <a:latin typeface="Arial" panose="020B0604020202020204" pitchFamily="34" charset="0"/>
                <a:cs typeface="Arial" panose="020B0604020202020204" pitchFamily="34" charset="0"/>
              </a:rPr>
              <a:t>Organise</a:t>
            </a:r>
            <a:r>
              <a:rPr lang="en-US" sz="2800">
                <a:solidFill>
                  <a:schemeClr val="tx1"/>
                </a:solidFill>
                <a:latin typeface="Arial" panose="020B0604020202020204" pitchFamily="34" charset="0"/>
                <a:cs typeface="Arial" panose="020B0604020202020204" pitchFamily="34" charset="0"/>
              </a:rPr>
              <a:t> places, time and training for staff and  people together to:</a:t>
            </a:r>
            <a:r>
              <a:rPr lang="en-AU" sz="2800">
                <a:solidFill>
                  <a:schemeClr val="tx1"/>
                </a:solidFill>
                <a:latin typeface="Arial" panose="020B0604020202020204" pitchFamily="34" charset="0"/>
                <a:cs typeface="Arial" panose="020B0604020202020204" pitchFamily="34" charset="0"/>
              </a:rPr>
              <a:t>​</a:t>
            </a:r>
            <a:endParaRPr lang="en-US" sz="2800">
              <a:solidFill>
                <a:schemeClr val="tx1"/>
              </a:solidFill>
              <a:latin typeface="Arial" panose="020B0604020202020204" pitchFamily="34" charset="0"/>
              <a:ea typeface="Calibri" panose="020F0502020204030204"/>
              <a:cs typeface="Arial" panose="020B0604020202020204" pitchFamily="34" charset="0"/>
            </a:endParaRPr>
          </a:p>
          <a:p>
            <a:endParaRPr lang="en-AU" sz="280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a:solidFill>
                  <a:schemeClr val="tx1"/>
                </a:solidFill>
                <a:latin typeface="Arial" panose="020B0604020202020204" pitchFamily="34" charset="0"/>
                <a:cs typeface="Arial" panose="020B0604020202020204" pitchFamily="34" charset="0"/>
              </a:rPr>
              <a:t>talk about good practices for changing everyday harm </a:t>
            </a:r>
            <a:endParaRPr lang="en-AU" sz="2800">
              <a:solidFill>
                <a:schemeClr val="tx1"/>
              </a:solidFill>
              <a:latin typeface="Arial" panose="020B0604020202020204" pitchFamily="34" charset="0"/>
              <a:ea typeface="Calibri" panose="020F0502020204030204"/>
              <a:cs typeface="Arial" panose="020B0604020202020204" pitchFamily="34" charset="0"/>
            </a:endParaRPr>
          </a:p>
          <a:p>
            <a:pPr marL="457200" indent="-457200">
              <a:buFont typeface="Arial" panose="020B0604020202020204" pitchFamily="34" charset="0"/>
              <a:buChar char="•"/>
            </a:pPr>
            <a:r>
              <a:rPr lang="en-US" sz="2800">
                <a:solidFill>
                  <a:schemeClr val="tx1"/>
                </a:solidFill>
                <a:latin typeface="Arial" panose="020B0604020202020204" pitchFamily="34" charset="0"/>
                <a:cs typeface="Arial" panose="020B0604020202020204" pitchFamily="34" charset="0"/>
              </a:rPr>
              <a:t>reflect on ways to improve support</a:t>
            </a:r>
            <a:r>
              <a:rPr lang="en-AU" sz="2800">
                <a:solidFill>
                  <a:schemeClr val="tx1"/>
                </a:solidFill>
                <a:latin typeface="Arial" panose="020B0604020202020204" pitchFamily="34" charset="0"/>
                <a:cs typeface="Arial" panose="020B0604020202020204" pitchFamily="34" charset="0"/>
              </a:rPr>
              <a:t> ​</a:t>
            </a:r>
            <a:endParaRPr lang="en-US" sz="2800">
              <a:solidFill>
                <a:schemeClr val="tx1"/>
              </a:solidFill>
              <a:latin typeface="Arial" panose="020B0604020202020204" pitchFamily="34" charset="0"/>
              <a:ea typeface="Calibri" panose="020F0502020204030204"/>
              <a:cs typeface="Arial" panose="020B0604020202020204" pitchFamily="34" charset="0"/>
            </a:endParaRPr>
          </a:p>
          <a:p>
            <a:pPr marL="457200" indent="-457200">
              <a:buFont typeface="Arial" panose="020B0604020202020204" pitchFamily="34" charset="0"/>
              <a:buChar char="•"/>
            </a:pPr>
            <a:r>
              <a:rPr lang="en-AU" sz="2800">
                <a:solidFill>
                  <a:schemeClr val="tx1"/>
                </a:solidFill>
                <a:latin typeface="Arial" panose="020B0604020202020204" pitchFamily="34" charset="0"/>
                <a:cs typeface="Arial" panose="020B0604020202020204" pitchFamily="34" charset="0"/>
              </a:rPr>
              <a:t>practise how to check in and listen to each other without judgement </a:t>
            </a:r>
            <a:endParaRPr lang="en-US" sz="2800">
              <a:solidFill>
                <a:schemeClr val="tx1"/>
              </a:solidFill>
              <a:latin typeface="Arial" panose="020B0604020202020204" pitchFamily="34" charset="0"/>
              <a:ea typeface="Calibri" panose="020F0502020204030204"/>
              <a:cs typeface="Arial" panose="020B0604020202020204" pitchFamily="34" charset="0"/>
            </a:endParaRPr>
          </a:p>
        </p:txBody>
      </p:sp>
      <p:sp>
        <p:nvSpPr>
          <p:cNvPr id="8" name="Rectangle 7">
            <a:extLst>
              <a:ext uri="{FF2B5EF4-FFF2-40B4-BE49-F238E27FC236}">
                <a16:creationId xmlns:a16="http://schemas.microsoft.com/office/drawing/2014/main" id="{22038C24-DB06-B65B-F85A-D2C93480FF2D}"/>
              </a:ext>
            </a:extLst>
          </p:cNvPr>
          <p:cNvSpPr/>
          <p:nvPr/>
        </p:nvSpPr>
        <p:spPr>
          <a:xfrm>
            <a:off x="7994650" y="3368675"/>
            <a:ext cx="4114800" cy="54864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ts val="3339"/>
              </a:lnSpc>
            </a:pPr>
            <a:endParaRPr lang="en-US" sz="2800">
              <a:solidFill>
                <a:schemeClr val="tx1"/>
              </a:solidFill>
              <a:latin typeface="Aptos Display"/>
              <a:ea typeface="Calibri" panose="020F0502020204030204"/>
              <a:cs typeface="Calibri" panose="020F0502020204030204"/>
            </a:endParaRPr>
          </a:p>
        </p:txBody>
      </p:sp>
      <p:sp>
        <p:nvSpPr>
          <p:cNvPr id="9" name="Rectangle 8">
            <a:extLst>
              <a:ext uri="{FF2B5EF4-FFF2-40B4-BE49-F238E27FC236}">
                <a16:creationId xmlns:a16="http://schemas.microsoft.com/office/drawing/2014/main" id="{6B7D2FF8-6607-405B-D026-2824CFEAF97F}"/>
              </a:ext>
            </a:extLst>
          </p:cNvPr>
          <p:cNvSpPr/>
          <p:nvPr/>
        </p:nvSpPr>
        <p:spPr>
          <a:xfrm>
            <a:off x="8604250" y="2682875"/>
            <a:ext cx="4114800" cy="37691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ts val="3339"/>
              </a:lnSpc>
            </a:pPr>
            <a:r>
              <a:rPr lang="en-AU" sz="2800">
                <a:solidFill>
                  <a:schemeClr val="tx1"/>
                </a:solidFill>
                <a:latin typeface="Arial" panose="020B0604020202020204" pitchFamily="34" charset="0"/>
                <a:cs typeface="Arial" panose="020B0604020202020204" pitchFamily="34" charset="0"/>
              </a:rPr>
              <a:t>Facilitate people to be trainers with workers, peers and families.</a:t>
            </a:r>
            <a:endParaRPr lang="en-AU" sz="2800">
              <a:solidFill>
                <a:schemeClr val="tx1"/>
              </a:solidFill>
              <a:latin typeface="Arial" panose="020B0604020202020204" pitchFamily="34" charset="0"/>
              <a:ea typeface="Calibri"/>
              <a:cs typeface="Arial" panose="020B0604020202020204" pitchFamily="34" charset="0"/>
            </a:endParaRPr>
          </a:p>
          <a:p>
            <a:pPr>
              <a:lnSpc>
                <a:spcPts val="3339"/>
              </a:lnSpc>
            </a:pPr>
            <a:r>
              <a:rPr lang="en-AU" sz="2800">
                <a:solidFill>
                  <a:schemeClr val="tx1"/>
                </a:solidFill>
                <a:latin typeface="Aptos Display"/>
              </a:rPr>
              <a:t> </a:t>
            </a:r>
            <a:endParaRPr lang="en-US" sz="2800">
              <a:solidFill>
                <a:schemeClr val="tx1"/>
              </a:solidFill>
              <a:latin typeface="Aptos Display"/>
              <a:ea typeface="Calibri" panose="020F0502020204030204"/>
              <a:cs typeface="Calibri" panose="020F0502020204030204"/>
            </a:endParaRPr>
          </a:p>
        </p:txBody>
      </p:sp>
      <p:sp>
        <p:nvSpPr>
          <p:cNvPr id="10" name="Rectangle 9">
            <a:extLst>
              <a:ext uri="{FF2B5EF4-FFF2-40B4-BE49-F238E27FC236}">
                <a16:creationId xmlns:a16="http://schemas.microsoft.com/office/drawing/2014/main" id="{4D0BC402-C285-7A19-A59F-71FD9105F684}"/>
              </a:ext>
            </a:extLst>
          </p:cNvPr>
          <p:cNvSpPr/>
          <p:nvPr/>
        </p:nvSpPr>
        <p:spPr>
          <a:xfrm>
            <a:off x="13912184" y="4387357"/>
            <a:ext cx="4114800" cy="37691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ts val="3339"/>
              </a:lnSpc>
            </a:pPr>
            <a:r>
              <a:rPr lang="en-GB" sz="2800">
                <a:solidFill>
                  <a:schemeClr val="tx1"/>
                </a:solidFill>
                <a:latin typeface="Arial" panose="020B0604020202020204" pitchFamily="34" charset="0"/>
                <a:cs typeface="Arial" panose="020B0604020202020204" pitchFamily="34" charset="0"/>
              </a:rPr>
              <a:t>Build in supervision and communication loops between the person, worker, leader, manager and board. </a:t>
            </a:r>
          </a:p>
          <a:p>
            <a:pPr>
              <a:lnSpc>
                <a:spcPts val="3339"/>
              </a:lnSpc>
            </a:pPr>
            <a:endParaRPr lang="en-GB" sz="2800">
              <a:solidFill>
                <a:schemeClr val="tx1"/>
              </a:solidFill>
              <a:latin typeface="Arial" panose="020B0604020202020204" pitchFamily="34" charset="0"/>
              <a:cs typeface="Arial" panose="020B0604020202020204" pitchFamily="34" charset="0"/>
            </a:endParaRPr>
          </a:p>
          <a:p>
            <a:pPr>
              <a:lnSpc>
                <a:spcPts val="3339"/>
              </a:lnSpc>
            </a:pPr>
            <a:r>
              <a:rPr lang="en-GB" sz="2800">
                <a:solidFill>
                  <a:schemeClr val="tx1"/>
                </a:solidFill>
                <a:latin typeface="Arial" panose="020B0604020202020204" pitchFamily="34" charset="0"/>
                <a:cs typeface="Arial" panose="020B0604020202020204" pitchFamily="34" charset="0"/>
              </a:rPr>
              <a:t>Use the loops to find, fix and share everyday harm problems at the personal and organisational levels.</a:t>
            </a:r>
            <a:endParaRPr lang="en-AU" sz="2800">
              <a:solidFill>
                <a:schemeClr val="tx1"/>
              </a:solidFill>
              <a:latin typeface="Arial" panose="020B0604020202020204" pitchFamily="34" charset="0"/>
              <a:cs typeface="Arial" panose="020B0604020202020204" pitchFamily="34" charset="0"/>
            </a:endParaRPr>
          </a:p>
          <a:p>
            <a:pPr>
              <a:lnSpc>
                <a:spcPts val="3339"/>
              </a:lnSpc>
            </a:pPr>
            <a:endParaRPr lang="en-AU" sz="2800">
              <a:solidFill>
                <a:schemeClr val="tx1"/>
              </a:solidFill>
              <a:latin typeface="Aptos"/>
              <a:ea typeface="Calibri"/>
              <a:cs typeface="Calibri"/>
            </a:endParaRPr>
          </a:p>
          <a:p>
            <a:pPr>
              <a:lnSpc>
                <a:spcPts val="3339"/>
              </a:lnSpc>
            </a:pPr>
            <a:r>
              <a:rPr lang="en-AU" sz="2800">
                <a:solidFill>
                  <a:schemeClr val="tx1"/>
                </a:solidFill>
                <a:latin typeface="Aptos Display"/>
              </a:rPr>
              <a:t> </a:t>
            </a:r>
            <a:endParaRPr lang="en-US" sz="2800">
              <a:solidFill>
                <a:schemeClr val="tx1"/>
              </a:solidFill>
              <a:latin typeface="Aptos Display"/>
              <a:ea typeface="Calibri" panose="020F0502020204030204"/>
              <a:cs typeface="Calibri" panose="020F0502020204030204"/>
            </a:endParaRPr>
          </a:p>
        </p:txBody>
      </p:sp>
    </p:spTree>
    <p:extLst>
      <p:ext uri="{BB962C8B-B14F-4D97-AF65-F5344CB8AC3E}">
        <p14:creationId xmlns:p14="http://schemas.microsoft.com/office/powerpoint/2010/main" val="38242776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D84B58-D62E-EDD6-33E4-CEB6B98DCE4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264B1F6D-0AC3-CEE5-20F6-0EAF09AC007C}"/>
              </a:ext>
            </a:extLst>
          </p:cNvPr>
          <p:cNvPicPr>
            <a:picLocks noChangeAspect="1"/>
          </p:cNvPicPr>
          <p:nvPr/>
        </p:nvPicPr>
        <p:blipFill>
          <a:blip r:embed="rId3"/>
          <a:srcRect l="5328" t="9874" r="5329" b="14728"/>
          <a:stretch>
            <a:fillRect/>
          </a:stretch>
        </p:blipFill>
        <p:spPr>
          <a:xfrm>
            <a:off x="1661202" y="592960"/>
            <a:ext cx="17257263" cy="10304568"/>
          </a:xfrm>
          <a:prstGeom prst="rect">
            <a:avLst/>
          </a:prstGeom>
        </p:spPr>
      </p:pic>
      <p:sp>
        <p:nvSpPr>
          <p:cNvPr id="6" name="TextBox 5">
            <a:extLst>
              <a:ext uri="{FF2B5EF4-FFF2-40B4-BE49-F238E27FC236}">
                <a16:creationId xmlns:a16="http://schemas.microsoft.com/office/drawing/2014/main" id="{2F5A2FAC-8C28-65FC-4C38-2E23E9614E7E}"/>
              </a:ext>
            </a:extLst>
          </p:cNvPr>
          <p:cNvSpPr txBox="1"/>
          <p:nvPr/>
        </p:nvSpPr>
        <p:spPr>
          <a:xfrm>
            <a:off x="3117850" y="3978275"/>
            <a:ext cx="2514600" cy="4057970"/>
          </a:xfrm>
          <a:prstGeom prst="rect">
            <a:avLst/>
          </a:prstGeom>
          <a:noFill/>
        </p:spPr>
        <p:txBody>
          <a:bodyPr wrap="square" rtlCol="0">
            <a:spAutoFit/>
          </a:bodyPr>
          <a:lstStyle/>
          <a:p>
            <a:pPr>
              <a:lnSpc>
                <a:spcPct val="115999"/>
              </a:lnSpc>
              <a:spcBef>
                <a:spcPts val="1649"/>
              </a:spcBef>
            </a:pPr>
            <a:r>
              <a:rPr lang="en-US" sz="2800">
                <a:latin typeface="Arial" panose="020B0604020202020204" pitchFamily="34" charset="0"/>
                <a:cs typeface="Arial" panose="020B0604020202020204" pitchFamily="34" charset="0"/>
              </a:rPr>
              <a:t>Choose support workers and managers who understand everyday harm</a:t>
            </a:r>
            <a:r>
              <a:rPr lang="en-US" sz="2800"/>
              <a:t>.</a:t>
            </a:r>
          </a:p>
        </p:txBody>
      </p:sp>
      <p:sp>
        <p:nvSpPr>
          <p:cNvPr id="7" name="TextBox 6">
            <a:extLst>
              <a:ext uri="{FF2B5EF4-FFF2-40B4-BE49-F238E27FC236}">
                <a16:creationId xmlns:a16="http://schemas.microsoft.com/office/drawing/2014/main" id="{4EF024E2-05AC-A5AE-25C6-39353762F9DB}"/>
              </a:ext>
            </a:extLst>
          </p:cNvPr>
          <p:cNvSpPr txBox="1"/>
          <p:nvPr/>
        </p:nvSpPr>
        <p:spPr>
          <a:xfrm>
            <a:off x="8690060" y="3874219"/>
            <a:ext cx="3200400" cy="4047711"/>
          </a:xfrm>
          <a:prstGeom prst="rect">
            <a:avLst/>
          </a:prstGeom>
          <a:noFill/>
        </p:spPr>
        <p:txBody>
          <a:bodyPr wrap="square" rtlCol="0">
            <a:spAutoFit/>
          </a:bodyPr>
          <a:lstStyle/>
          <a:p>
            <a:pPr>
              <a:lnSpc>
                <a:spcPct val="115999"/>
              </a:lnSpc>
              <a:spcBef>
                <a:spcPts val="1649"/>
              </a:spcBef>
            </a:pPr>
            <a:r>
              <a:rPr lang="en-US" sz="2800">
                <a:latin typeface="Arial" panose="020B0604020202020204" pitchFamily="34" charset="0"/>
                <a:cs typeface="Arial" panose="020B0604020202020204" pitchFamily="34" charset="0"/>
              </a:rPr>
              <a:t>Set clear work expectations that </a:t>
            </a:r>
            <a:r>
              <a:rPr lang="en-AU" sz="2800">
                <a:latin typeface="Arial" panose="020B0604020202020204" pitchFamily="34" charset="0"/>
                <a:cs typeface="Arial" panose="020B0604020202020204" pitchFamily="34" charset="0"/>
              </a:rPr>
              <a:t>prevent and address everyday harm in organisational culture and individual support.</a:t>
            </a:r>
            <a:endParaRPr lang="en-US" sz="2800">
              <a:latin typeface="Arial" panose="020B0604020202020204" pitchFamily="34" charset="0"/>
              <a:ea typeface="Calibri"/>
              <a:cs typeface="Arial" panose="020B0604020202020204" pitchFamily="34" charset="0"/>
            </a:endParaRPr>
          </a:p>
        </p:txBody>
      </p:sp>
      <p:sp>
        <p:nvSpPr>
          <p:cNvPr id="8" name="TextBox 7">
            <a:extLst>
              <a:ext uri="{FF2B5EF4-FFF2-40B4-BE49-F238E27FC236}">
                <a16:creationId xmlns:a16="http://schemas.microsoft.com/office/drawing/2014/main" id="{9E6FD095-6C7F-D494-7554-B5D6C0064861}"/>
              </a:ext>
            </a:extLst>
          </p:cNvPr>
          <p:cNvSpPr txBox="1"/>
          <p:nvPr/>
        </p:nvSpPr>
        <p:spPr>
          <a:xfrm>
            <a:off x="13938250" y="3978275"/>
            <a:ext cx="3352800" cy="4547527"/>
          </a:xfrm>
          <a:prstGeom prst="rect">
            <a:avLst/>
          </a:prstGeom>
          <a:noFill/>
        </p:spPr>
        <p:txBody>
          <a:bodyPr wrap="square" rtlCol="0">
            <a:spAutoFit/>
          </a:bodyPr>
          <a:lstStyle/>
          <a:p>
            <a:pPr>
              <a:lnSpc>
                <a:spcPct val="115999"/>
              </a:lnSpc>
              <a:spcBef>
                <a:spcPts val="1649"/>
              </a:spcBef>
              <a:spcAft>
                <a:spcPts val="1319"/>
              </a:spcAft>
            </a:pPr>
            <a:r>
              <a:rPr lang="en-GB" sz="2800">
                <a:latin typeface="Arial" panose="020B0604020202020204" pitchFamily="34" charset="0"/>
                <a:cs typeface="Arial" panose="020B0604020202020204" pitchFamily="34" charset="0"/>
              </a:rPr>
              <a:t>Make time to regularly review the match between the person and worker to find and fix everyday harm problems or replace the support relationship.</a:t>
            </a:r>
            <a:endParaRPr lang="en-AU" sz="2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33253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80720-5CA2-4B9D-3214-4712AAF9368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5655D84-83F8-59F5-B7BC-20B5C32F74AF}"/>
              </a:ext>
            </a:extLst>
          </p:cNvPr>
          <p:cNvPicPr>
            <a:picLocks noChangeAspect="1"/>
          </p:cNvPicPr>
          <p:nvPr/>
        </p:nvPicPr>
        <p:blipFill>
          <a:blip r:embed="rId2"/>
          <a:srcRect l="4855" t="11046" r="5210" b="12385"/>
          <a:stretch>
            <a:fillRect/>
          </a:stretch>
        </p:blipFill>
        <p:spPr>
          <a:xfrm>
            <a:off x="1569782" y="478640"/>
            <a:ext cx="17371594" cy="10464769"/>
          </a:xfrm>
          <a:prstGeom prst="rect">
            <a:avLst/>
          </a:prstGeom>
        </p:spPr>
      </p:pic>
      <p:sp>
        <p:nvSpPr>
          <p:cNvPr id="2" name="TextBox 1">
            <a:extLst>
              <a:ext uri="{FF2B5EF4-FFF2-40B4-BE49-F238E27FC236}">
                <a16:creationId xmlns:a16="http://schemas.microsoft.com/office/drawing/2014/main" id="{B9AACBBA-29B5-D056-7FAF-C733126DD63E}"/>
              </a:ext>
            </a:extLst>
          </p:cNvPr>
          <p:cNvSpPr txBox="1"/>
          <p:nvPr/>
        </p:nvSpPr>
        <p:spPr>
          <a:xfrm>
            <a:off x="3346450" y="3742852"/>
            <a:ext cx="5105400" cy="5752344"/>
          </a:xfrm>
          <a:prstGeom prst="rect">
            <a:avLst/>
          </a:prstGeom>
          <a:noFill/>
        </p:spPr>
        <p:txBody>
          <a:bodyPr wrap="square" rtlCol="0">
            <a:spAutoFit/>
          </a:bodyPr>
          <a:lstStyle/>
          <a:p>
            <a:pPr>
              <a:lnSpc>
                <a:spcPct val="115999"/>
              </a:lnSpc>
              <a:spcBef>
                <a:spcPts val="1649"/>
              </a:spcBef>
            </a:pPr>
            <a:r>
              <a:rPr lang="en-US" sz="2800">
                <a:solidFill>
                  <a:srgbClr val="000000"/>
                </a:solidFill>
                <a:latin typeface="Arial" panose="020B0604020202020204" pitchFamily="34" charset="0"/>
                <a:ea typeface="Aptos"/>
                <a:cs typeface="Arial" panose="020B0604020202020204" pitchFamily="34" charset="0"/>
              </a:rPr>
              <a:t>Track everyday harm to understand how to prevent and address it and improve the quality of support:</a:t>
            </a:r>
            <a:endParaRPr lang="en-US" sz="2800">
              <a:latin typeface="Arial" panose="020B0604020202020204" pitchFamily="34" charset="0"/>
              <a:ea typeface="Aptos"/>
              <a:cs typeface="Arial" panose="020B0604020202020204" pitchFamily="34" charset="0"/>
            </a:endParaRPr>
          </a:p>
          <a:p>
            <a:pPr marL="565442" indent="-565442">
              <a:lnSpc>
                <a:spcPct val="115999"/>
              </a:lnSpc>
              <a:spcBef>
                <a:spcPts val="824"/>
              </a:spcBef>
              <a:buFont typeface="Arial"/>
              <a:buChar char="•"/>
            </a:pPr>
            <a:r>
              <a:rPr lang="en-US" sz="2800">
                <a:solidFill>
                  <a:srgbClr val="000000"/>
                </a:solidFill>
                <a:latin typeface="Arial" panose="020B0604020202020204" pitchFamily="34" charset="0"/>
                <a:ea typeface="Aptos"/>
                <a:cs typeface="Arial" panose="020B0604020202020204" pitchFamily="34" charset="0"/>
              </a:rPr>
              <a:t>Ask people, staff, families and visitors about everyday harm they notice to self or others</a:t>
            </a:r>
            <a:endParaRPr lang="en-AU" sz="2800">
              <a:solidFill>
                <a:srgbClr val="262626"/>
              </a:solidFill>
              <a:latin typeface="Arial" panose="020B0604020202020204" pitchFamily="34" charset="0"/>
              <a:ea typeface="Aptos"/>
              <a:cs typeface="Arial" panose="020B0604020202020204" pitchFamily="34" charset="0"/>
            </a:endParaRPr>
          </a:p>
          <a:p>
            <a:pPr marL="565442" indent="-565442">
              <a:lnSpc>
                <a:spcPct val="115999"/>
              </a:lnSpc>
              <a:spcBef>
                <a:spcPts val="824"/>
              </a:spcBef>
              <a:buFont typeface="Arial"/>
              <a:buChar char="•"/>
            </a:pPr>
            <a:r>
              <a:rPr lang="en-US" sz="2800">
                <a:solidFill>
                  <a:srgbClr val="000000"/>
                </a:solidFill>
                <a:latin typeface="Arial" panose="020B0604020202020204" pitchFamily="34" charset="0"/>
                <a:ea typeface="Aptos"/>
                <a:cs typeface="Arial" panose="020B0604020202020204" pitchFamily="34" charset="0"/>
              </a:rPr>
              <a:t>Ask people and staff about how to change everyday harm where they work.</a:t>
            </a:r>
            <a:endParaRPr lang="en-AU" sz="2800">
              <a:latin typeface="Arial" panose="020B0604020202020204" pitchFamily="34" charset="0"/>
              <a:ea typeface="Calibri"/>
              <a:cs typeface="Arial" panose="020B0604020202020204" pitchFamily="34" charset="0"/>
            </a:endParaRPr>
          </a:p>
        </p:txBody>
      </p:sp>
      <p:sp>
        <p:nvSpPr>
          <p:cNvPr id="3" name="TextBox 2">
            <a:extLst>
              <a:ext uri="{FF2B5EF4-FFF2-40B4-BE49-F238E27FC236}">
                <a16:creationId xmlns:a16="http://schemas.microsoft.com/office/drawing/2014/main" id="{15CF4555-8934-C2E3-B02E-70CA2CF22F8B}"/>
              </a:ext>
            </a:extLst>
          </p:cNvPr>
          <p:cNvSpPr txBox="1"/>
          <p:nvPr/>
        </p:nvSpPr>
        <p:spPr>
          <a:xfrm>
            <a:off x="11118850" y="3902075"/>
            <a:ext cx="6248400" cy="1951496"/>
          </a:xfrm>
          <a:prstGeom prst="rect">
            <a:avLst/>
          </a:prstGeom>
          <a:noFill/>
        </p:spPr>
        <p:txBody>
          <a:bodyPr wrap="square" lIns="91440" tIns="45720" rIns="91440" bIns="45720" rtlCol="0" anchor="t">
            <a:spAutoFit/>
          </a:bodyPr>
          <a:lstStyle/>
          <a:p>
            <a:pPr>
              <a:lnSpc>
                <a:spcPct val="150000"/>
              </a:lnSpc>
            </a:pPr>
            <a:r>
              <a:rPr lang="en-GB" sz="2800">
                <a:solidFill>
                  <a:srgbClr val="000000"/>
                </a:solidFill>
                <a:latin typeface="Arial" panose="020B0604020202020204" pitchFamily="34" charset="0"/>
                <a:ea typeface="Calibri"/>
                <a:cs typeface="Arial" panose="020B0604020202020204" pitchFamily="34" charset="0"/>
              </a:rPr>
              <a:t>Make ways to tell people how their ideas about change to everyday harm have been acted on.</a:t>
            </a:r>
            <a:endParaRPr lang="en-US" sz="2800">
              <a:solidFill>
                <a:srgbClr val="262626"/>
              </a:solidFill>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34355433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8093B-9E91-6E72-D2D2-DD50303A25A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6E9FF8A-98AA-6F96-5F38-E1B10B47ADE4}"/>
              </a:ext>
            </a:extLst>
          </p:cNvPr>
          <p:cNvPicPr>
            <a:picLocks noChangeAspect="1"/>
          </p:cNvPicPr>
          <p:nvPr/>
        </p:nvPicPr>
        <p:blipFill>
          <a:blip r:embed="rId2"/>
          <a:srcRect l="5447" t="10711" r="5329" b="12050"/>
          <a:stretch>
            <a:fillRect/>
          </a:stretch>
        </p:blipFill>
        <p:spPr>
          <a:xfrm>
            <a:off x="1684102" y="501505"/>
            <a:ext cx="17234356" cy="10556269"/>
          </a:xfrm>
          <a:prstGeom prst="rect">
            <a:avLst/>
          </a:prstGeom>
        </p:spPr>
      </p:pic>
      <p:sp>
        <p:nvSpPr>
          <p:cNvPr id="2" name="TextBox 1">
            <a:extLst>
              <a:ext uri="{FF2B5EF4-FFF2-40B4-BE49-F238E27FC236}">
                <a16:creationId xmlns:a16="http://schemas.microsoft.com/office/drawing/2014/main" id="{E7F0631B-D314-D1BE-BB77-5C3C9D9E1F40}"/>
              </a:ext>
            </a:extLst>
          </p:cNvPr>
          <p:cNvSpPr txBox="1"/>
          <p:nvPr/>
        </p:nvSpPr>
        <p:spPr>
          <a:xfrm>
            <a:off x="3041650" y="4206875"/>
            <a:ext cx="4495800" cy="2548262"/>
          </a:xfrm>
          <a:prstGeom prst="rect">
            <a:avLst/>
          </a:prstGeom>
          <a:noFill/>
        </p:spPr>
        <p:txBody>
          <a:bodyPr wrap="square" rtlCol="0">
            <a:spAutoFit/>
          </a:bodyPr>
          <a:lstStyle/>
          <a:p>
            <a:pPr>
              <a:lnSpc>
                <a:spcPct val="115999"/>
              </a:lnSpc>
              <a:spcBef>
                <a:spcPts val="1649"/>
              </a:spcBef>
            </a:pPr>
            <a:r>
              <a:rPr lang="en-US" sz="2800">
                <a:solidFill>
                  <a:srgbClr val="000000"/>
                </a:solidFill>
                <a:latin typeface="Arial" panose="020B0604020202020204" pitchFamily="34" charset="0"/>
                <a:ea typeface="Aptos"/>
                <a:cs typeface="Arial" panose="020B0604020202020204" pitchFamily="34" charset="0"/>
              </a:rPr>
              <a:t>Have rules that encourage and manage responses when people, workers and families speak up about everyday harm</a:t>
            </a:r>
            <a:r>
              <a:rPr lang="en-US">
                <a:solidFill>
                  <a:srgbClr val="000000"/>
                </a:solidFill>
                <a:latin typeface="Aptos"/>
                <a:ea typeface="Aptos"/>
                <a:cs typeface="Aptos"/>
              </a:rPr>
              <a:t>.</a:t>
            </a:r>
            <a:endParaRPr lang="en-AU" sz="1600">
              <a:solidFill>
                <a:srgbClr val="000000"/>
              </a:solidFill>
              <a:latin typeface="Aptos Display"/>
              <a:ea typeface="Calibri" panose="020F0502020204030204"/>
              <a:cs typeface="Calibri" panose="020F0502020204030204"/>
            </a:endParaRPr>
          </a:p>
        </p:txBody>
      </p:sp>
      <p:sp>
        <p:nvSpPr>
          <p:cNvPr id="3" name="TextBox 2">
            <a:extLst>
              <a:ext uri="{FF2B5EF4-FFF2-40B4-BE49-F238E27FC236}">
                <a16:creationId xmlns:a16="http://schemas.microsoft.com/office/drawing/2014/main" id="{7BAFB20D-B66B-4325-2FD5-4E0C6639E6F6}"/>
              </a:ext>
            </a:extLst>
          </p:cNvPr>
          <p:cNvSpPr txBox="1"/>
          <p:nvPr/>
        </p:nvSpPr>
        <p:spPr>
          <a:xfrm>
            <a:off x="11042650" y="3597275"/>
            <a:ext cx="6629400" cy="5342168"/>
          </a:xfrm>
          <a:prstGeom prst="rect">
            <a:avLst/>
          </a:prstGeom>
          <a:noFill/>
        </p:spPr>
        <p:txBody>
          <a:bodyPr wrap="square" rtlCol="0">
            <a:spAutoFit/>
          </a:bodyPr>
          <a:lstStyle/>
          <a:p>
            <a:pPr>
              <a:lnSpc>
                <a:spcPts val="5194"/>
              </a:lnSpc>
            </a:pPr>
            <a:r>
              <a:rPr lang="en-GB" sz="2800">
                <a:solidFill>
                  <a:srgbClr val="000000"/>
                </a:solidFill>
                <a:latin typeface="Arial" panose="020B0604020202020204" pitchFamily="34" charset="0"/>
                <a:ea typeface="Arial"/>
                <a:cs typeface="Arial" panose="020B0604020202020204" pitchFamily="34" charset="0"/>
              </a:rPr>
              <a:t>Build a culture that encourages people, families, staff and managers to speak up when they notice everyday harm</a:t>
            </a:r>
            <a:r>
              <a:rPr lang="en-AU" sz="2800">
                <a:solidFill>
                  <a:srgbClr val="262626"/>
                </a:solidFill>
                <a:latin typeface="Arial" panose="020B0604020202020204" pitchFamily="34" charset="0"/>
                <a:ea typeface="Arial"/>
                <a:cs typeface="Arial" panose="020B0604020202020204" pitchFamily="34" charset="0"/>
              </a:rPr>
              <a:t>​:</a:t>
            </a:r>
            <a:endParaRPr lang="en-AU" sz="2800">
              <a:solidFill>
                <a:srgbClr val="FFFFFF"/>
              </a:solidFill>
              <a:latin typeface="Arial" panose="020B0604020202020204" pitchFamily="34" charset="0"/>
              <a:ea typeface="Calibri"/>
              <a:cs typeface="Arial" panose="020B0604020202020204" pitchFamily="34" charset="0"/>
            </a:endParaRPr>
          </a:p>
          <a:p>
            <a:pPr marL="565442" indent="-565442">
              <a:lnSpc>
                <a:spcPts val="5194"/>
              </a:lnSpc>
              <a:buFont typeface="Arial"/>
              <a:buChar char="•"/>
            </a:pPr>
            <a:r>
              <a:rPr lang="en-GB" sz="2800">
                <a:solidFill>
                  <a:srgbClr val="000000"/>
                </a:solidFill>
                <a:latin typeface="Arial" panose="020B0604020202020204" pitchFamily="34" charset="0"/>
                <a:ea typeface="Arial"/>
                <a:cs typeface="Arial" panose="020B0604020202020204" pitchFamily="34" charset="0"/>
              </a:rPr>
              <a:t>Make time and places to practise speaking up</a:t>
            </a:r>
            <a:r>
              <a:rPr lang="en-AU" sz="2800">
                <a:solidFill>
                  <a:srgbClr val="262626"/>
                </a:solidFill>
                <a:latin typeface="Arial" panose="020B0604020202020204" pitchFamily="34" charset="0"/>
                <a:ea typeface="Arial"/>
                <a:cs typeface="Arial" panose="020B0604020202020204" pitchFamily="34" charset="0"/>
              </a:rPr>
              <a:t>​</a:t>
            </a:r>
            <a:endParaRPr lang="en-US" sz="2800">
              <a:solidFill>
                <a:srgbClr val="000000"/>
              </a:solidFill>
              <a:latin typeface="Arial" panose="020B0604020202020204" pitchFamily="34" charset="0"/>
              <a:ea typeface="Calibri"/>
              <a:cs typeface="Arial" panose="020B0604020202020204" pitchFamily="34" charset="0"/>
            </a:endParaRPr>
          </a:p>
          <a:p>
            <a:pPr marL="565442" indent="-565442">
              <a:lnSpc>
                <a:spcPts val="5194"/>
              </a:lnSpc>
              <a:buFont typeface="Arial"/>
              <a:buChar char="•"/>
            </a:pPr>
            <a:r>
              <a:rPr lang="en-US" sz="2800">
                <a:solidFill>
                  <a:srgbClr val="262626"/>
                </a:solidFill>
                <a:latin typeface="Arial" panose="020B0604020202020204" pitchFamily="34" charset="0"/>
                <a:ea typeface="Arial"/>
                <a:cs typeface="Arial" panose="020B0604020202020204" pitchFamily="34" charset="0"/>
              </a:rPr>
              <a:t>Celebrate </a:t>
            </a:r>
            <a:r>
              <a:rPr lang="en-US" sz="2800" err="1">
                <a:solidFill>
                  <a:srgbClr val="262626"/>
                </a:solidFill>
                <a:latin typeface="Arial" panose="020B0604020202020204" pitchFamily="34" charset="0"/>
                <a:ea typeface="Arial"/>
                <a:cs typeface="Arial" panose="020B0604020202020204" pitchFamily="34" charset="0"/>
              </a:rPr>
              <a:t>organisational</a:t>
            </a:r>
            <a:r>
              <a:rPr lang="en-US" sz="2800">
                <a:solidFill>
                  <a:srgbClr val="262626"/>
                </a:solidFill>
                <a:latin typeface="Arial" panose="020B0604020202020204" pitchFamily="34" charset="0"/>
                <a:ea typeface="Arial"/>
                <a:cs typeface="Arial" panose="020B0604020202020204" pitchFamily="34" charset="0"/>
              </a:rPr>
              <a:t> culture and support relationships that find and fix everyday harm.</a:t>
            </a:r>
          </a:p>
        </p:txBody>
      </p:sp>
    </p:spTree>
    <p:extLst>
      <p:ext uri="{BB962C8B-B14F-4D97-AF65-F5344CB8AC3E}">
        <p14:creationId xmlns:p14="http://schemas.microsoft.com/office/powerpoint/2010/main" val="42147015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6943D-4A19-6D6B-96A6-116FCB07DF4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2A7E5A2C-3659-B433-09B2-EA80028F001A}"/>
              </a:ext>
            </a:extLst>
          </p:cNvPr>
          <p:cNvPicPr>
            <a:picLocks noChangeAspect="1"/>
          </p:cNvPicPr>
          <p:nvPr/>
        </p:nvPicPr>
        <p:blipFill>
          <a:blip r:embed="rId2"/>
          <a:srcRect l="5684" t="11548" r="5269" b="12887"/>
          <a:stretch>
            <a:fillRect/>
          </a:stretch>
        </p:blipFill>
        <p:spPr>
          <a:xfrm>
            <a:off x="1491633" y="398736"/>
            <a:ext cx="17200051" cy="10327523"/>
          </a:xfrm>
          <a:prstGeom prst="rect">
            <a:avLst/>
          </a:prstGeom>
        </p:spPr>
      </p:pic>
      <p:sp>
        <p:nvSpPr>
          <p:cNvPr id="2" name="TextBox 1">
            <a:extLst>
              <a:ext uri="{FF2B5EF4-FFF2-40B4-BE49-F238E27FC236}">
                <a16:creationId xmlns:a16="http://schemas.microsoft.com/office/drawing/2014/main" id="{B30D48A1-33E9-D30C-1476-D479260CD4E9}"/>
              </a:ext>
            </a:extLst>
          </p:cNvPr>
          <p:cNvSpPr txBox="1"/>
          <p:nvPr/>
        </p:nvSpPr>
        <p:spPr>
          <a:xfrm>
            <a:off x="3727450" y="4130675"/>
            <a:ext cx="11811000" cy="3872279"/>
          </a:xfrm>
          <a:prstGeom prst="rect">
            <a:avLst/>
          </a:prstGeom>
          <a:noFill/>
        </p:spPr>
        <p:txBody>
          <a:bodyPr wrap="square" rtlCol="0">
            <a:spAutoFit/>
          </a:bodyPr>
          <a:lstStyle/>
          <a:p>
            <a:pPr>
              <a:lnSpc>
                <a:spcPct val="115999"/>
              </a:lnSpc>
              <a:spcBef>
                <a:spcPts val="1649"/>
              </a:spcBef>
            </a:pPr>
            <a:r>
              <a:rPr lang="en-US" sz="2800">
                <a:solidFill>
                  <a:srgbClr val="000000"/>
                </a:solidFill>
                <a:latin typeface="Arial" panose="020B0604020202020204" pitchFamily="34" charset="0"/>
                <a:ea typeface="Calibri"/>
                <a:cs typeface="Arial" panose="020B0604020202020204" pitchFamily="34" charset="0"/>
              </a:rPr>
              <a:t>Include people with disability in making decisions about how to </a:t>
            </a:r>
            <a:r>
              <a:rPr lang="en-US" sz="2800" err="1">
                <a:solidFill>
                  <a:srgbClr val="000000"/>
                </a:solidFill>
                <a:latin typeface="Arial" panose="020B0604020202020204" pitchFamily="34" charset="0"/>
                <a:ea typeface="Calibri"/>
                <a:cs typeface="Arial" panose="020B0604020202020204" pitchFamily="34" charset="0"/>
              </a:rPr>
              <a:t>organise</a:t>
            </a:r>
            <a:r>
              <a:rPr lang="en-US" sz="2800">
                <a:solidFill>
                  <a:srgbClr val="000000"/>
                </a:solidFill>
                <a:latin typeface="Arial" panose="020B0604020202020204" pitchFamily="34" charset="0"/>
                <a:ea typeface="Calibri"/>
                <a:cs typeface="Arial" panose="020B0604020202020204" pitchFamily="34" charset="0"/>
              </a:rPr>
              <a:t> changes to prevent and address everyday harm: </a:t>
            </a:r>
            <a:r>
              <a:rPr lang="en-AU" sz="2800">
                <a:solidFill>
                  <a:srgbClr val="000000"/>
                </a:solidFill>
                <a:latin typeface="Arial" panose="020B0604020202020204" pitchFamily="34" charset="0"/>
                <a:ea typeface="Calibri"/>
                <a:cs typeface="Arial" panose="020B0604020202020204" pitchFamily="34" charset="0"/>
              </a:rPr>
              <a:t> </a:t>
            </a:r>
            <a:endParaRPr lang="en-AU" sz="2800">
              <a:solidFill>
                <a:srgbClr val="262626"/>
              </a:solidFill>
              <a:latin typeface="Arial" panose="020B0604020202020204" pitchFamily="34" charset="0"/>
              <a:ea typeface="Calibri"/>
              <a:cs typeface="Arial" panose="020B0604020202020204" pitchFamily="34" charset="0"/>
            </a:endParaRPr>
          </a:p>
          <a:p>
            <a:pPr marL="1319365" lvl="1" indent="-565442">
              <a:lnSpc>
                <a:spcPct val="115999"/>
              </a:lnSpc>
              <a:spcBef>
                <a:spcPts val="824"/>
              </a:spcBef>
              <a:buFont typeface="Arial"/>
              <a:buChar char="•"/>
            </a:pPr>
            <a:r>
              <a:rPr lang="en-AU" sz="2800">
                <a:solidFill>
                  <a:srgbClr val="000000"/>
                </a:solidFill>
                <a:latin typeface="Arial" panose="020B0604020202020204" pitchFamily="34" charset="0"/>
                <a:ea typeface="Calibri"/>
                <a:cs typeface="Arial" panose="020B0604020202020204" pitchFamily="34" charset="0"/>
              </a:rPr>
              <a:t>Include people with disability in quality improvement processes</a:t>
            </a:r>
            <a:endParaRPr lang="en-AU" sz="2800">
              <a:solidFill>
                <a:srgbClr val="262626"/>
              </a:solidFill>
              <a:latin typeface="Arial" panose="020B0604020202020204" pitchFamily="34" charset="0"/>
              <a:ea typeface="Calibri"/>
              <a:cs typeface="Arial" panose="020B0604020202020204" pitchFamily="34" charset="0"/>
            </a:endParaRPr>
          </a:p>
          <a:p>
            <a:pPr marL="1319365" lvl="1" indent="-565442">
              <a:lnSpc>
                <a:spcPct val="115999"/>
              </a:lnSpc>
              <a:spcBef>
                <a:spcPts val="824"/>
              </a:spcBef>
              <a:buFont typeface="Arial"/>
              <a:buChar char="•"/>
            </a:pPr>
            <a:r>
              <a:rPr lang="en-AU" sz="2800">
                <a:solidFill>
                  <a:srgbClr val="000000"/>
                </a:solidFill>
                <a:latin typeface="Arial" panose="020B0604020202020204" pitchFamily="34" charset="0"/>
                <a:ea typeface="Calibri"/>
                <a:cs typeface="Arial" panose="020B0604020202020204" pitchFamily="34" charset="0"/>
              </a:rPr>
              <a:t>Have ways to share information directly from people with disability to managers and board</a:t>
            </a:r>
            <a:endParaRPr lang="en-AU" sz="2800">
              <a:solidFill>
                <a:srgbClr val="262626"/>
              </a:solidFill>
              <a:latin typeface="Arial" panose="020B0604020202020204" pitchFamily="34" charset="0"/>
              <a:ea typeface="Calibri"/>
              <a:cs typeface="Arial" panose="020B0604020202020204" pitchFamily="34" charset="0"/>
            </a:endParaRPr>
          </a:p>
          <a:p>
            <a:pPr marL="1319365" lvl="1" indent="-565442">
              <a:lnSpc>
                <a:spcPct val="115999"/>
              </a:lnSpc>
              <a:spcBef>
                <a:spcPts val="824"/>
              </a:spcBef>
              <a:spcAft>
                <a:spcPts val="1319"/>
              </a:spcAft>
              <a:buFont typeface="Arial"/>
              <a:buChar char="•"/>
            </a:pPr>
            <a:r>
              <a:rPr lang="en-AU" sz="2800">
                <a:solidFill>
                  <a:srgbClr val="000000"/>
                </a:solidFill>
                <a:latin typeface="Arial" panose="020B0604020202020204" pitchFamily="34" charset="0"/>
                <a:ea typeface="Calibri"/>
                <a:cs typeface="Arial" panose="020B0604020202020204" pitchFamily="34" charset="0"/>
              </a:rPr>
              <a:t>Report back to people with disability about decisions and actions by managers and boards to prevent and address everyday harm.</a:t>
            </a:r>
            <a:endParaRPr lang="en-AU" sz="2800">
              <a:latin typeface="Arial" panose="020B0604020202020204" pitchFamily="34" charset="0"/>
              <a:ea typeface="Calibri" panose="020F0502020204030204"/>
              <a:cs typeface="Arial" panose="020B0604020202020204" pitchFamily="34" charset="0"/>
            </a:endParaRPr>
          </a:p>
        </p:txBody>
      </p:sp>
    </p:spTree>
    <p:extLst>
      <p:ext uri="{BB962C8B-B14F-4D97-AF65-F5344CB8AC3E}">
        <p14:creationId xmlns:p14="http://schemas.microsoft.com/office/powerpoint/2010/main" val="30595793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2AE443A-9CDB-7A4F-BBD0-28A088A7AAB1}"/>
              </a:ext>
            </a:extLst>
          </p:cNvPr>
          <p:cNvSpPr txBox="1"/>
          <p:nvPr/>
        </p:nvSpPr>
        <p:spPr>
          <a:xfrm>
            <a:off x="831850" y="473075"/>
            <a:ext cx="10820400" cy="1107996"/>
          </a:xfrm>
          <a:prstGeom prst="rect">
            <a:avLst/>
          </a:prstGeom>
          <a:noFill/>
        </p:spPr>
        <p:txBody>
          <a:bodyPr wrap="square" rtlCol="0">
            <a:spAutoFit/>
          </a:bodyPr>
          <a:lstStyle/>
          <a:p>
            <a:r>
              <a:rPr lang="en-US" sz="6600">
                <a:solidFill>
                  <a:schemeClr val="bg1"/>
                </a:solidFill>
                <a:latin typeface="HelveticaNeueLT Std Med Cn" panose="020B0604020202020204" pitchFamily="34" charset="0"/>
              </a:rPr>
              <a:t>Slide title</a:t>
            </a:r>
          </a:p>
        </p:txBody>
      </p:sp>
      <p:sp>
        <p:nvSpPr>
          <p:cNvPr id="4" name="TextBox 3">
            <a:extLst>
              <a:ext uri="{FF2B5EF4-FFF2-40B4-BE49-F238E27FC236}">
                <a16:creationId xmlns:a16="http://schemas.microsoft.com/office/drawing/2014/main" id="{73A505E1-197D-DDB7-A85E-B0135C3FA9E4}"/>
              </a:ext>
            </a:extLst>
          </p:cNvPr>
          <p:cNvSpPr txBox="1"/>
          <p:nvPr/>
        </p:nvSpPr>
        <p:spPr>
          <a:xfrm>
            <a:off x="4266425" y="6156480"/>
            <a:ext cx="12420600" cy="1323439"/>
          </a:xfrm>
          <a:prstGeom prst="rect">
            <a:avLst/>
          </a:prstGeom>
          <a:noFill/>
        </p:spPr>
        <p:txBody>
          <a:bodyPr wrap="square" rtlCol="0">
            <a:spAutoFit/>
          </a:bodyPr>
          <a:lstStyle/>
          <a:p>
            <a:r>
              <a:rPr lang="en-US" sz="8000" dirty="0">
                <a:solidFill>
                  <a:schemeClr val="bg1"/>
                </a:solidFill>
                <a:latin typeface="Arial" panose="020B0604020202020204" pitchFamily="34" charset="0"/>
                <a:cs typeface="Arial" panose="020B0604020202020204" pitchFamily="34" charset="0"/>
              </a:rPr>
              <a:t>Wrap up and reflection</a:t>
            </a:r>
          </a:p>
        </p:txBody>
      </p:sp>
    </p:spTree>
    <p:extLst>
      <p:ext uri="{BB962C8B-B14F-4D97-AF65-F5344CB8AC3E}">
        <p14:creationId xmlns:p14="http://schemas.microsoft.com/office/powerpoint/2010/main" val="16956958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05800-1BB2-A099-3816-E928AC271B6E}"/>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AD23B032-999E-C9AE-3EA4-179ACE5B4FB0}"/>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3F277C-F7D5-D552-4EDF-4ABC96EE9BF2}"/>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Reflection</a:t>
            </a:r>
          </a:p>
        </p:txBody>
      </p:sp>
      <p:sp>
        <p:nvSpPr>
          <p:cNvPr id="2" name="TextBox 1">
            <a:extLst>
              <a:ext uri="{FF2B5EF4-FFF2-40B4-BE49-F238E27FC236}">
                <a16:creationId xmlns:a16="http://schemas.microsoft.com/office/drawing/2014/main" id="{1A7D1817-0AD1-CC58-50B3-8364B77CF0BD}"/>
              </a:ext>
            </a:extLst>
          </p:cNvPr>
          <p:cNvSpPr txBox="1"/>
          <p:nvPr/>
        </p:nvSpPr>
        <p:spPr>
          <a:xfrm>
            <a:off x="989300" y="3063875"/>
            <a:ext cx="14808466" cy="3862596"/>
          </a:xfrm>
          <a:prstGeom prst="rect">
            <a:avLst/>
          </a:prstGeom>
          <a:noFill/>
        </p:spPr>
        <p:txBody>
          <a:bodyPr wrap="square" lIns="91440" tIns="45720" rIns="91440" bIns="45720" rtlCol="0" anchor="t">
            <a:spAutoFit/>
          </a:bodyPr>
          <a:lstStyle/>
          <a:p>
            <a:pPr>
              <a:spcAft>
                <a:spcPts val="600"/>
              </a:spcAft>
            </a:pPr>
            <a:endParaRPr lang="en-US" sz="4800">
              <a:latin typeface="Arial" panose="020B0604020202020204" pitchFamily="34" charset="0"/>
              <a:cs typeface="Arial" panose="020B0604020202020204" pitchFamily="34" charset="0"/>
            </a:endParaRPr>
          </a:p>
          <a:p>
            <a:r>
              <a:rPr lang="en-US" sz="4800">
                <a:latin typeface="Arial"/>
                <a:cs typeface="Arial"/>
              </a:rPr>
              <a:t>Based on your learning about preventing everyday harm what will you do differently... </a:t>
            </a:r>
            <a:endParaRPr lang="en-US" sz="4800">
              <a:latin typeface="Arial" panose="020B0604020202020204" pitchFamily="34" charset="0"/>
              <a:cs typeface="Arial" panose="020B0604020202020204" pitchFamily="34" charset="0"/>
            </a:endParaRPr>
          </a:p>
          <a:p>
            <a:pPr marL="685800" indent="-685800">
              <a:buFont typeface="Arial" panose="020B0604020202020204" pitchFamily="34" charset="0"/>
              <a:buChar char="•"/>
            </a:pPr>
            <a:r>
              <a:rPr lang="en-US" sz="4800">
                <a:latin typeface="Arial"/>
                <a:cs typeface="Arial"/>
              </a:rPr>
              <a:t>In your work together?  </a:t>
            </a:r>
            <a:endParaRPr lang="en-US">
              <a:latin typeface="Arial"/>
              <a:cs typeface="Arial"/>
            </a:endParaRPr>
          </a:p>
          <a:p>
            <a:pPr marL="685800" indent="-685800">
              <a:buFont typeface="Arial" panose="020B0604020202020204" pitchFamily="34" charset="0"/>
              <a:buChar char="•"/>
            </a:pPr>
            <a:r>
              <a:rPr lang="en-US" sz="4800">
                <a:latin typeface="Arial"/>
                <a:cs typeface="Arial"/>
              </a:rPr>
              <a:t>In your </a:t>
            </a:r>
            <a:r>
              <a:rPr lang="en-US" sz="4800" err="1">
                <a:latin typeface="Arial"/>
                <a:cs typeface="Arial"/>
              </a:rPr>
              <a:t>organisation</a:t>
            </a:r>
            <a:r>
              <a:rPr lang="en-US" sz="4800">
                <a:latin typeface="Arial"/>
                <a:cs typeface="Arial"/>
              </a:rPr>
              <a:t>? </a:t>
            </a:r>
          </a:p>
        </p:txBody>
      </p:sp>
      <p:pic>
        <p:nvPicPr>
          <p:cNvPr id="5" name="Picture 4" descr="A group of people in a circle&#10;&#10;AI-generated content may be incorrect.">
            <a:extLst>
              <a:ext uri="{FF2B5EF4-FFF2-40B4-BE49-F238E27FC236}">
                <a16:creationId xmlns:a16="http://schemas.microsoft.com/office/drawing/2014/main" id="{E348BFD6-779E-9028-1023-C7B154C7E7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spTree>
    <p:extLst>
      <p:ext uri="{BB962C8B-B14F-4D97-AF65-F5344CB8AC3E}">
        <p14:creationId xmlns:p14="http://schemas.microsoft.com/office/powerpoint/2010/main" val="11568626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EFB42-16D2-AB8D-3368-73CAD8D543FE}"/>
            </a:ext>
          </a:extLst>
        </p:cNvPr>
        <p:cNvGrpSpPr/>
        <p:nvPr/>
      </p:nvGrpSpPr>
      <p:grpSpPr>
        <a:xfrm>
          <a:off x="0" y="0"/>
          <a:ext cx="0" cy="0"/>
          <a:chOff x="0" y="0"/>
          <a:chExt cx="0" cy="0"/>
        </a:xfrm>
      </p:grpSpPr>
      <p:sp>
        <p:nvSpPr>
          <p:cNvPr id="6" name="Rounded Rectangle 5">
            <a:extLst>
              <a:ext uri="{FF2B5EF4-FFF2-40B4-BE49-F238E27FC236}">
                <a16:creationId xmlns:a16="http://schemas.microsoft.com/office/drawing/2014/main" id="{07463BE2-769D-4CF8-2D3F-D28D66220AC9}"/>
              </a:ext>
            </a:extLst>
          </p:cNvPr>
          <p:cNvSpPr/>
          <p:nvPr/>
        </p:nvSpPr>
        <p:spPr>
          <a:xfrm>
            <a:off x="0" y="-1"/>
            <a:ext cx="20104100" cy="2325077"/>
          </a:xfrm>
          <a:prstGeom prst="roundRect">
            <a:avLst>
              <a:gd name="adj" fmla="val 0"/>
            </a:avLst>
          </a:prstGeom>
          <a:solidFill>
            <a:srgbClr val="304A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565E96-AF42-D0E7-5AAE-50C5E2024E0B}"/>
              </a:ext>
            </a:extLst>
          </p:cNvPr>
          <p:cNvSpPr txBox="1"/>
          <p:nvPr/>
        </p:nvSpPr>
        <p:spPr>
          <a:xfrm>
            <a:off x="984250" y="549275"/>
            <a:ext cx="12420600" cy="1323439"/>
          </a:xfrm>
          <a:prstGeom prst="rect">
            <a:avLst/>
          </a:prstGeom>
          <a:noFill/>
        </p:spPr>
        <p:txBody>
          <a:bodyPr wrap="square" rtlCol="0">
            <a:spAutoFit/>
          </a:bodyPr>
          <a:lstStyle/>
          <a:p>
            <a:r>
              <a:rPr lang="en-US" sz="8000">
                <a:solidFill>
                  <a:schemeClr val="bg1"/>
                </a:solidFill>
                <a:latin typeface="Arial" panose="020B0604020202020204" pitchFamily="34" charset="0"/>
                <a:cs typeface="Arial" panose="020B0604020202020204" pitchFamily="34" charset="0"/>
              </a:rPr>
              <a:t>Acknowledgement </a:t>
            </a:r>
          </a:p>
        </p:txBody>
      </p:sp>
      <p:sp>
        <p:nvSpPr>
          <p:cNvPr id="2" name="TextBox 1">
            <a:extLst>
              <a:ext uri="{FF2B5EF4-FFF2-40B4-BE49-F238E27FC236}">
                <a16:creationId xmlns:a16="http://schemas.microsoft.com/office/drawing/2014/main" id="{3A453541-BD0F-F80A-1375-B2B00F816371}"/>
              </a:ext>
            </a:extLst>
          </p:cNvPr>
          <p:cNvSpPr txBox="1"/>
          <p:nvPr/>
        </p:nvSpPr>
        <p:spPr>
          <a:xfrm>
            <a:off x="1352746" y="1872714"/>
            <a:ext cx="13636479" cy="11003012"/>
          </a:xfrm>
          <a:prstGeom prst="rect">
            <a:avLst/>
          </a:prstGeom>
          <a:noFill/>
        </p:spPr>
        <p:txBody>
          <a:bodyPr wrap="square" lIns="91440" tIns="45720" rIns="91440" bIns="45720" rtlCol="0" anchor="t">
            <a:spAutoFit/>
          </a:bodyPr>
          <a:lstStyle/>
          <a:p>
            <a:pPr>
              <a:spcAft>
                <a:spcPts val="600"/>
              </a:spcAft>
            </a:pPr>
            <a:endParaRPr lang="en-US" sz="4800">
              <a:latin typeface="Arial" panose="020B0604020202020204" pitchFamily="34" charset="0"/>
              <a:cs typeface="Arial" panose="020B0604020202020204" pitchFamily="34" charset="0"/>
            </a:endParaRPr>
          </a:p>
          <a:p>
            <a:r>
              <a:rPr lang="en-US" sz="3600">
                <a:latin typeface="Arial"/>
                <a:cs typeface="Arial"/>
              </a:rPr>
              <a:t>This training was developed using research developed from the Australian Research Council project Working together to prevent everyday harm of young people with cognitive disability (LP210200536). </a:t>
            </a:r>
          </a:p>
          <a:p>
            <a:endParaRPr lang="en-US" sz="3600">
              <a:latin typeface="Arial"/>
              <a:cs typeface="Arial"/>
            </a:endParaRPr>
          </a:p>
          <a:p>
            <a:r>
              <a:rPr lang="en-US" sz="3600">
                <a:latin typeface="Arial"/>
                <a:cs typeface="Arial"/>
              </a:rPr>
              <a:t>Our team includes academics, people with disability and partner community </a:t>
            </a:r>
            <a:r>
              <a:rPr lang="en-US" sz="3600" err="1">
                <a:latin typeface="Arial"/>
                <a:cs typeface="Arial"/>
              </a:rPr>
              <a:t>organisations</a:t>
            </a:r>
            <a:r>
              <a:rPr lang="en-US" sz="3600">
                <a:latin typeface="Arial"/>
                <a:cs typeface="Arial"/>
              </a:rPr>
              <a:t>. Everyone in our team has expert knowledge from their own experience. </a:t>
            </a:r>
          </a:p>
          <a:p>
            <a:endParaRPr lang="en-US" sz="3600">
              <a:latin typeface="Arial"/>
              <a:cs typeface="Arial"/>
            </a:endParaRPr>
          </a:p>
          <a:p>
            <a:r>
              <a:rPr lang="en-US" sz="3600">
                <a:latin typeface="Arial"/>
                <a:cs typeface="Arial"/>
              </a:rPr>
              <a:t>Thank you to all the people with disability, support workers and managers who contributed to the research. </a:t>
            </a:r>
          </a:p>
          <a:p>
            <a:endParaRPr lang="en-US" sz="3600">
              <a:latin typeface="Arial"/>
              <a:cs typeface="Arial"/>
            </a:endParaRPr>
          </a:p>
          <a:p>
            <a:r>
              <a:rPr lang="en-US" sz="3600">
                <a:latin typeface="Arial"/>
                <a:cs typeface="Arial"/>
              </a:rPr>
              <a:t>For more information about the project or team, please contact the project lead, Professor Sally Robinson, </a:t>
            </a:r>
            <a:r>
              <a:rPr lang="en-US" sz="3600">
                <a:latin typeface="Arial"/>
                <a:cs typeface="Arial"/>
                <a:hlinkClick r:id="rId3"/>
              </a:rPr>
              <a:t>sally.robinson@flinders.edu.au</a:t>
            </a:r>
            <a:r>
              <a:rPr lang="en-US" sz="3600">
                <a:latin typeface="Arial"/>
                <a:cs typeface="Arial"/>
              </a:rPr>
              <a:t> </a:t>
            </a:r>
          </a:p>
          <a:p>
            <a:endParaRPr lang="en-US" sz="3600">
              <a:latin typeface="Arial"/>
              <a:cs typeface="Arial"/>
            </a:endParaRPr>
          </a:p>
          <a:p>
            <a:endParaRPr lang="en-US" sz="3600">
              <a:latin typeface="Arial"/>
              <a:cs typeface="Arial"/>
            </a:endParaRPr>
          </a:p>
          <a:p>
            <a:endParaRPr lang="en-US" sz="4400">
              <a:latin typeface="Arial"/>
              <a:cs typeface="Arial"/>
            </a:endParaRPr>
          </a:p>
        </p:txBody>
      </p:sp>
      <p:pic>
        <p:nvPicPr>
          <p:cNvPr id="5" name="Picture 4" descr="A group of people in a circle&#10;&#10;AI-generated content may be incorrect.">
            <a:extLst>
              <a:ext uri="{FF2B5EF4-FFF2-40B4-BE49-F238E27FC236}">
                <a16:creationId xmlns:a16="http://schemas.microsoft.com/office/drawing/2014/main" id="{A59DA525-778C-70C8-41F9-BCA6E97B99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529050" y="-240763"/>
            <a:ext cx="3901126" cy="3471644"/>
          </a:xfrm>
          <a:prstGeom prst="rect">
            <a:avLst/>
          </a:prstGeom>
        </p:spPr>
      </p:pic>
      <p:pic>
        <p:nvPicPr>
          <p:cNvPr id="7" name="Picture 6" descr="A logo of a university&#10;&#10;AI-generated content may be incorrect.">
            <a:extLst>
              <a:ext uri="{FF2B5EF4-FFF2-40B4-BE49-F238E27FC236}">
                <a16:creationId xmlns:a16="http://schemas.microsoft.com/office/drawing/2014/main" id="{C0947E47-E605-CDB5-E00F-4725E4692A34}"/>
              </a:ext>
            </a:extLst>
          </p:cNvPr>
          <p:cNvPicPr>
            <a:picLocks noChangeAspect="1"/>
          </p:cNvPicPr>
          <p:nvPr/>
        </p:nvPicPr>
        <p:blipFill>
          <a:blip r:embed="rId5"/>
          <a:stretch>
            <a:fillRect/>
          </a:stretch>
        </p:blipFill>
        <p:spPr>
          <a:xfrm>
            <a:off x="14988940" y="3639115"/>
            <a:ext cx="4524075" cy="2005659"/>
          </a:xfrm>
          <a:prstGeom prst="rect">
            <a:avLst/>
          </a:prstGeom>
        </p:spPr>
      </p:pic>
      <p:pic>
        <p:nvPicPr>
          <p:cNvPr id="9" name="Picture 8" descr="A close up of a logo&#10;&#10;AI-generated content may be incorrect.">
            <a:extLst>
              <a:ext uri="{FF2B5EF4-FFF2-40B4-BE49-F238E27FC236}">
                <a16:creationId xmlns:a16="http://schemas.microsoft.com/office/drawing/2014/main" id="{33F230F4-06A7-533C-A688-AE9ED6F85A58}"/>
              </a:ext>
            </a:extLst>
          </p:cNvPr>
          <p:cNvPicPr>
            <a:picLocks noChangeAspect="1"/>
          </p:cNvPicPr>
          <p:nvPr/>
        </p:nvPicPr>
        <p:blipFill>
          <a:blip r:embed="rId6"/>
          <a:stretch>
            <a:fillRect/>
          </a:stretch>
        </p:blipFill>
        <p:spPr>
          <a:xfrm>
            <a:off x="15458473" y="6961430"/>
            <a:ext cx="4333444" cy="1376727"/>
          </a:xfrm>
          <a:prstGeom prst="rect">
            <a:avLst/>
          </a:prstGeom>
        </p:spPr>
      </p:pic>
    </p:spTree>
    <p:extLst>
      <p:ext uri="{BB962C8B-B14F-4D97-AF65-F5344CB8AC3E}">
        <p14:creationId xmlns:p14="http://schemas.microsoft.com/office/powerpoint/2010/main" val="39340143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63102a6-c676-43c9-bd32-219f1ac1c3de">
      <Terms xmlns="http://schemas.microsoft.com/office/infopath/2007/PartnerControls"/>
    </lcf76f155ced4ddcb4097134ff3c332f>
    <TaxCatchAll xmlns="93ad708e-edd4-4323-b4bc-3b7a3e86148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2CD5ECE5B09F64CA90D687CD18149D7" ma:contentTypeVersion="17" ma:contentTypeDescription="Create a new document." ma:contentTypeScope="" ma:versionID="d5be45919476be9bacf91e68cd899eb7">
  <xsd:schema xmlns:xsd="http://www.w3.org/2001/XMLSchema" xmlns:xs="http://www.w3.org/2001/XMLSchema" xmlns:p="http://schemas.microsoft.com/office/2006/metadata/properties" xmlns:ns2="963102a6-c676-43c9-bd32-219f1ac1c3de" xmlns:ns3="93ad708e-edd4-4323-b4bc-3b7a3e861485" targetNamespace="http://schemas.microsoft.com/office/2006/metadata/properties" ma:root="true" ma:fieldsID="fb83ce2d7668e2b37d6b10e9b4805d79" ns2:_="" ns3:_="">
    <xsd:import namespace="963102a6-c676-43c9-bd32-219f1ac1c3de"/>
    <xsd:import namespace="93ad708e-edd4-4323-b4bc-3b7a3e86148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ObjectDetectorVersions" minOccurs="0"/>
                <xsd:element ref="ns2:MediaServiceDateTaken" minOccurs="0"/>
                <xsd:element ref="ns2:MediaServiceLocatio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3102a6-c676-43c9-bd32-219f1ac1c3d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14fc1ee-ee85-4a7e-98b0-8db30ca095d0"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ad708e-edd4-4323-b4bc-3b7a3e86148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b4a47a98-a442-4da4-bb77-292d64f87400}" ma:internalName="TaxCatchAll" ma:showField="CatchAllData" ma:web="93ad708e-edd4-4323-b4bc-3b7a3e86148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0231A0-A1EE-466D-B7AF-22C5B613DE01}">
  <ds:schemaRefs>
    <ds:schemaRef ds:uri="http://purl.org/dc/terms/"/>
    <ds:schemaRef ds:uri="93ad708e-edd4-4323-b4bc-3b7a3e861485"/>
    <ds:schemaRef ds:uri="http://purl.org/dc/elements/1.1/"/>
    <ds:schemaRef ds:uri="http://purl.org/dc/dcmitype/"/>
    <ds:schemaRef ds:uri="http://schemas.microsoft.com/office/2006/documentManagement/types"/>
    <ds:schemaRef ds:uri="http://schemas.openxmlformats.org/package/2006/metadata/core-properties"/>
    <ds:schemaRef ds:uri="963102a6-c676-43c9-bd32-219f1ac1c3de"/>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E563CEBA-4FC3-4579-9596-74A5210A9DA4}">
  <ds:schemaRefs>
    <ds:schemaRef ds:uri="http://schemas.microsoft.com/sharepoint/v3/contenttype/forms"/>
  </ds:schemaRefs>
</ds:datastoreItem>
</file>

<file path=customXml/itemProps3.xml><?xml version="1.0" encoding="utf-8"?>
<ds:datastoreItem xmlns:ds="http://schemas.openxmlformats.org/officeDocument/2006/customXml" ds:itemID="{237CD44C-CD5F-47CC-AD26-4F0FE66E428B}">
  <ds:schemaRefs>
    <ds:schemaRef ds:uri="93ad708e-edd4-4323-b4bc-3b7a3e861485"/>
    <ds:schemaRef ds:uri="963102a6-c676-43c9-bd32-219f1ac1c3d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20</TotalTime>
  <Words>2196</Words>
  <Application>Microsoft Macintosh PowerPoint</Application>
  <PresentationFormat>Custom</PresentationFormat>
  <Paragraphs>312</Paragraphs>
  <Slides>46</Slides>
  <Notes>27</Notes>
  <HiddenSlides>0</HiddenSlides>
  <MMClips>3</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Aptos</vt:lpstr>
      <vt:lpstr>Aptos Display</vt:lpstr>
      <vt:lpstr>Arial</vt:lpstr>
      <vt:lpstr>Arial,Sans-Serif</vt:lpstr>
      <vt:lpstr>Calibri</vt:lpstr>
      <vt:lpstr>Helvetica</vt:lpstr>
      <vt:lpstr>HelveticaNeueLT Std Med Cn</vt:lpstr>
      <vt:lpstr>Montserrat</vt:lpstr>
      <vt:lpstr>Montserrat Light</vt:lpstr>
      <vt:lpstr>MuseoSans-500</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ADDRESSING EVERYDAY HARM </vt:lpstr>
      <vt:lpstr>PowerPoint Presentation</vt:lpstr>
      <vt:lpstr>PowerPoint Presentation</vt:lpstr>
      <vt:lpstr>PowerPoint Presentation</vt:lpstr>
      <vt:lpstr>ADDRESSING EVERYDAY HARM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Fulton</dc:creator>
  <cp:lastModifiedBy>Leanne Pearman</cp:lastModifiedBy>
  <cp:revision>59</cp:revision>
  <cp:lastPrinted>2025-12-04T01:41:29Z</cp:lastPrinted>
  <dcterms:created xsi:type="dcterms:W3CDTF">2018-06-13T11:55:21Z</dcterms:created>
  <dcterms:modified xsi:type="dcterms:W3CDTF">2026-03-18T09:42:39Z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2018-06-13T00:00:00Z</vt:filetime>
  </property>
  <property fmtid="{D5CDD505-2E9C-101B-9397-08002B2CF9AE}" pid="3" name="Creator">
    <vt:lpwstr>Adobe Acrobat 18.11</vt:lpwstr>
  </property>
  <property fmtid="{D5CDD505-2E9C-101B-9397-08002B2CF9AE}" pid="4" name="LastSaved">
    <vt:filetime>2018-06-13T00:00:00Z</vt:filetime>
  </property>
  <property fmtid="{D5CDD505-2E9C-101B-9397-08002B2CF9AE}" pid="5" name="ContentTypeId">
    <vt:lpwstr>0x01010092CD5ECE5B09F64CA90D687CD18149D7</vt:lpwstr>
  </property>
  <property fmtid="{D5CDD505-2E9C-101B-9397-08002B2CF9AE}" pid="6" name="MediaServiceImageTags">
    <vt:lpwstr/>
  </property>
</Properties>
</file>